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8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Relationship Id="rId2" Type="http://schemas.openxmlformats.org/officeDocument/2006/relationships/image" Target="../media/image3.emf"/><Relationship Id="rId3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66893"/>
          </a:xfrm>
        </p:spPr>
        <p:txBody>
          <a:bodyPr anchor="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3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762000" y="3234244"/>
            <a:ext cx="7543800" cy="2927494"/>
          </a:xfrm>
        </p:spPr>
        <p:txBody>
          <a:bodyPr anchor="b"/>
          <a:lstStyle/>
          <a:p>
            <a:r>
              <a:rPr lang="en-US" sz="7200" dirty="0" smtClean="0"/>
              <a:t>4. </a:t>
            </a:r>
            <a:r>
              <a:rPr lang="en-US" sz="7200" dirty="0" err="1" smtClean="0"/>
              <a:t>Međunarodna</a:t>
            </a:r>
            <a:r>
              <a:rPr lang="en-US" sz="7200" dirty="0" smtClean="0"/>
              <a:t> </a:t>
            </a:r>
            <a:r>
              <a:rPr lang="en-US" sz="7200" dirty="0" err="1" smtClean="0"/>
              <a:t>ekonomija</a:t>
            </a:r>
            <a:endParaRPr lang="en-US" sz="7200" dirty="0"/>
          </a:p>
        </p:txBody>
      </p:sp>
      <p:sp>
        <p:nvSpPr>
          <p:cNvPr id="6" name="TextBox 5"/>
          <p:cNvSpPr txBox="1"/>
          <p:nvPr/>
        </p:nvSpPr>
        <p:spPr>
          <a:xfrm>
            <a:off x="1529712" y="909104"/>
            <a:ext cx="6133281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“Underlying most arguments against the free market is a lack of belief in freedom itself.”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Milton Friedman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34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Međunarodno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kretanje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osoba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pridonijeti</a:t>
            </a:r>
            <a:r>
              <a:rPr lang="en-US" dirty="0" smtClean="0"/>
              <a:t> </a:t>
            </a:r>
            <a:r>
              <a:rPr lang="en-US" dirty="0" err="1" smtClean="0"/>
              <a:t>gospodarskom</a:t>
            </a:r>
            <a:r>
              <a:rPr lang="en-US" dirty="0" smtClean="0"/>
              <a:t> </a:t>
            </a:r>
            <a:r>
              <a:rPr lang="en-US" dirty="0" err="1" smtClean="0"/>
              <a:t>rastu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</a:t>
            </a:r>
            <a:r>
              <a:rPr lang="en-US" dirty="0" err="1" smtClean="0"/>
              <a:t>uključenih</a:t>
            </a:r>
            <a:r>
              <a:rPr lang="en-US" dirty="0" smtClean="0"/>
              <a:t> u </a:t>
            </a:r>
            <a:r>
              <a:rPr lang="en-US" dirty="0" err="1" smtClean="0"/>
              <a:t>razmjenu</a:t>
            </a:r>
            <a:endParaRPr lang="en-US" dirty="0" smtClean="0"/>
          </a:p>
          <a:p>
            <a:r>
              <a:rPr lang="en-US" u="sng" dirty="0" err="1" smtClean="0"/>
              <a:t>Zemlja</a:t>
            </a:r>
            <a:r>
              <a:rPr lang="en-US" u="sng" dirty="0" smtClean="0"/>
              <a:t> </a:t>
            </a:r>
            <a:r>
              <a:rPr lang="en-US" u="sng" dirty="0" err="1" smtClean="0"/>
              <a:t>useljavanja</a:t>
            </a:r>
            <a:r>
              <a:rPr lang="en-US" dirty="0" smtClean="0"/>
              <a:t> </a:t>
            </a:r>
            <a:r>
              <a:rPr lang="en-US" dirty="0" err="1" smtClean="0"/>
              <a:t>dobiva</a:t>
            </a:r>
            <a:r>
              <a:rPr lang="en-US" dirty="0" smtClean="0"/>
              <a:t> </a:t>
            </a:r>
            <a:r>
              <a:rPr lang="en-US" dirty="0" err="1" smtClean="0"/>
              <a:t>stručnu</a:t>
            </a:r>
            <a:r>
              <a:rPr lang="en-US" dirty="0" smtClean="0"/>
              <a:t> </a:t>
            </a:r>
            <a:r>
              <a:rPr lang="en-US" dirty="0" err="1" smtClean="0"/>
              <a:t>radnu</a:t>
            </a:r>
            <a:r>
              <a:rPr lang="en-US" dirty="0" smtClean="0"/>
              <a:t> </a:t>
            </a:r>
            <a:r>
              <a:rPr lang="en-US" dirty="0" err="1" smtClean="0"/>
              <a:t>snagu</a:t>
            </a:r>
            <a:r>
              <a:rPr lang="en-US" dirty="0" smtClean="0"/>
              <a:t> </a:t>
            </a:r>
            <a:r>
              <a:rPr lang="en-US" dirty="0" err="1" smtClean="0"/>
              <a:t>čije</a:t>
            </a:r>
            <a:r>
              <a:rPr lang="en-US" dirty="0" smtClean="0"/>
              <a:t> </a:t>
            </a:r>
            <a:r>
              <a:rPr lang="en-US" dirty="0" err="1" smtClean="0"/>
              <a:t>obrazovanje</a:t>
            </a:r>
            <a:r>
              <a:rPr lang="en-US" dirty="0" smtClean="0"/>
              <a:t> i </a:t>
            </a:r>
            <a:r>
              <a:rPr lang="en-US" dirty="0" err="1" smtClean="0"/>
              <a:t>specijalizaciju</a:t>
            </a:r>
            <a:r>
              <a:rPr lang="en-US" dirty="0" smtClean="0"/>
              <a:t>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morala</a:t>
            </a:r>
            <a:r>
              <a:rPr lang="en-US" dirty="0" smtClean="0"/>
              <a:t> </a:t>
            </a:r>
            <a:r>
              <a:rPr lang="en-US" dirty="0" err="1" smtClean="0"/>
              <a:t>financirati</a:t>
            </a:r>
            <a:endParaRPr lang="en-US" dirty="0" smtClean="0"/>
          </a:p>
          <a:p>
            <a:r>
              <a:rPr lang="en-US" u="sng" dirty="0" err="1" smtClean="0"/>
              <a:t>Zemlja</a:t>
            </a:r>
            <a:r>
              <a:rPr lang="en-US" u="sng" dirty="0" smtClean="0"/>
              <a:t> </a:t>
            </a:r>
            <a:r>
              <a:rPr lang="en-US" u="sng" dirty="0" err="1" smtClean="0"/>
              <a:t>iseljevanja</a:t>
            </a:r>
            <a:r>
              <a:rPr lang="en-US" dirty="0" smtClean="0"/>
              <a:t> </a:t>
            </a:r>
            <a:r>
              <a:rPr lang="en-US" dirty="0" err="1" smtClean="0"/>
              <a:t>gubi</a:t>
            </a:r>
            <a:r>
              <a:rPr lang="en-US" dirty="0" smtClean="0"/>
              <a:t> </a:t>
            </a:r>
            <a:r>
              <a:rPr lang="en-US" dirty="0" err="1" smtClean="0"/>
              <a:t>kvalitetnu</a:t>
            </a:r>
            <a:r>
              <a:rPr lang="en-US" dirty="0" smtClean="0"/>
              <a:t>, </a:t>
            </a:r>
            <a:r>
              <a:rPr lang="en-US" dirty="0" err="1" smtClean="0"/>
              <a:t>sposobnu</a:t>
            </a:r>
            <a:r>
              <a:rPr lang="en-US" dirty="0" smtClean="0"/>
              <a:t> i </a:t>
            </a:r>
            <a:r>
              <a:rPr lang="en-US" dirty="0" err="1" smtClean="0"/>
              <a:t>ambicioznu</a:t>
            </a:r>
            <a:r>
              <a:rPr lang="en-US" dirty="0" smtClean="0"/>
              <a:t> </a:t>
            </a:r>
            <a:r>
              <a:rPr lang="en-US" dirty="0" err="1" smtClean="0"/>
              <a:t>radnu</a:t>
            </a:r>
            <a:r>
              <a:rPr lang="en-US" dirty="0" smtClean="0"/>
              <a:t> </a:t>
            </a:r>
            <a:r>
              <a:rPr lang="en-US" dirty="0" err="1" smtClean="0"/>
              <a:t>snagu</a:t>
            </a:r>
            <a:r>
              <a:rPr lang="en-US" dirty="0" smtClean="0"/>
              <a:t>, no </a:t>
            </a:r>
            <a:r>
              <a:rPr lang="en-US" dirty="0" err="1" smtClean="0"/>
              <a:t>ti</a:t>
            </a:r>
            <a:r>
              <a:rPr lang="en-US" dirty="0" smtClean="0"/>
              <a:t> </a:t>
            </a:r>
            <a:r>
              <a:rPr lang="en-US" dirty="0" err="1" smtClean="0"/>
              <a:t>radnici</a:t>
            </a:r>
            <a:r>
              <a:rPr lang="en-US" dirty="0" smtClean="0"/>
              <a:t> </a:t>
            </a:r>
            <a:r>
              <a:rPr lang="en-US" dirty="0" err="1" smtClean="0"/>
              <a:t>potom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slati</a:t>
            </a:r>
            <a:r>
              <a:rPr lang="en-US" dirty="0" smtClean="0"/>
              <a:t> </a:t>
            </a:r>
            <a:r>
              <a:rPr lang="en-US" dirty="0" err="1" smtClean="0"/>
              <a:t>financijska</a:t>
            </a:r>
            <a:r>
              <a:rPr lang="en-US" dirty="0" smtClean="0"/>
              <a:t> </a:t>
            </a:r>
            <a:r>
              <a:rPr lang="en-US" dirty="0" err="1" smtClean="0"/>
              <a:t>sredstva</a:t>
            </a:r>
            <a:r>
              <a:rPr lang="en-US" dirty="0" smtClean="0"/>
              <a:t> </a:t>
            </a:r>
            <a:r>
              <a:rPr lang="en-US" dirty="0" err="1" smtClean="0"/>
              <a:t>svojim</a:t>
            </a:r>
            <a:r>
              <a:rPr lang="en-US" dirty="0" smtClean="0"/>
              <a:t> </a:t>
            </a:r>
            <a:r>
              <a:rPr lang="en-US" dirty="0" err="1" smtClean="0"/>
              <a:t>obiteljima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ulagati</a:t>
            </a:r>
            <a:r>
              <a:rPr lang="en-US" dirty="0" smtClean="0"/>
              <a:t> u </a:t>
            </a:r>
            <a:r>
              <a:rPr lang="en-US" dirty="0" err="1" smtClean="0"/>
              <a:t>projekte</a:t>
            </a:r>
            <a:r>
              <a:rPr lang="en-US" dirty="0" smtClean="0"/>
              <a:t> u </a:t>
            </a:r>
            <a:r>
              <a:rPr lang="en-US" dirty="0" err="1" smtClean="0"/>
              <a:t>svojoj</a:t>
            </a:r>
            <a:r>
              <a:rPr lang="en-US" dirty="0" smtClean="0"/>
              <a:t> </a:t>
            </a:r>
            <a:r>
              <a:rPr lang="en-US" dirty="0" err="1" smtClean="0"/>
              <a:t>zemlji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se </a:t>
            </a:r>
            <a:r>
              <a:rPr lang="en-US" dirty="0" err="1" smtClean="0"/>
              <a:t>pak</a:t>
            </a:r>
            <a:r>
              <a:rPr lang="en-US" dirty="0" smtClean="0"/>
              <a:t> i </a:t>
            </a:r>
            <a:r>
              <a:rPr lang="en-US" dirty="0" err="1" smtClean="0"/>
              <a:t>sami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vratiti</a:t>
            </a:r>
            <a:endParaRPr lang="en-US" dirty="0" smtClean="0"/>
          </a:p>
          <a:p>
            <a:r>
              <a:rPr lang="en-US" dirty="0" err="1" smtClean="0"/>
              <a:t>Turizam</a:t>
            </a:r>
            <a:r>
              <a:rPr lang="en-US" dirty="0" smtClean="0"/>
              <a:t> – </a:t>
            </a:r>
            <a:r>
              <a:rPr lang="en-US" dirty="0" err="1" smtClean="0"/>
              <a:t>gospodarska</a:t>
            </a:r>
            <a:r>
              <a:rPr lang="en-US" dirty="0" smtClean="0"/>
              <a:t> </a:t>
            </a:r>
            <a:r>
              <a:rPr lang="en-US" dirty="0" err="1" smtClean="0"/>
              <a:t>aktivnost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 err="1" smtClean="0"/>
              <a:t>uključuje</a:t>
            </a:r>
            <a:r>
              <a:rPr lang="en-US" dirty="0"/>
              <a:t> </a:t>
            </a:r>
            <a:r>
              <a:rPr lang="en-US" b="1" dirty="0" err="1" smtClean="0"/>
              <a:t>međunarodna</a:t>
            </a:r>
            <a:r>
              <a:rPr lang="en-US" b="1" dirty="0" smtClean="0"/>
              <a:t> </a:t>
            </a:r>
            <a:r>
              <a:rPr lang="en-US" b="1" dirty="0" err="1" smtClean="0"/>
              <a:t>putovanja</a:t>
            </a:r>
            <a:r>
              <a:rPr lang="en-US" b="1" dirty="0" smtClean="0"/>
              <a:t> </a:t>
            </a:r>
            <a:r>
              <a:rPr lang="en-US" b="1" dirty="0" err="1" smtClean="0"/>
              <a:t>osoba</a:t>
            </a:r>
            <a:r>
              <a:rPr lang="en-US" b="1" dirty="0"/>
              <a:t> </a:t>
            </a:r>
            <a:r>
              <a:rPr lang="en-US" dirty="0" err="1" smtClean="0"/>
              <a:t>radi</a:t>
            </a:r>
            <a:r>
              <a:rPr lang="en-US" dirty="0" smtClean="0"/>
              <a:t> </a:t>
            </a:r>
            <a:r>
              <a:rPr lang="en-US" dirty="0" err="1" smtClean="0"/>
              <a:t>upoznavanja</a:t>
            </a:r>
            <a:r>
              <a:rPr lang="en-US" dirty="0" smtClean="0"/>
              <a:t> </a:t>
            </a:r>
            <a:r>
              <a:rPr lang="en-US" dirty="0" err="1" smtClean="0"/>
              <a:t>kulturnih</a:t>
            </a:r>
            <a:r>
              <a:rPr lang="en-US" dirty="0" smtClean="0"/>
              <a:t> i </a:t>
            </a:r>
            <a:r>
              <a:rPr lang="en-US" dirty="0" err="1" smtClean="0"/>
              <a:t>povijesnih</a:t>
            </a:r>
            <a:r>
              <a:rPr lang="en-US" dirty="0" smtClean="0"/>
              <a:t> </a:t>
            </a:r>
            <a:r>
              <a:rPr lang="en-US" dirty="0" err="1" smtClean="0"/>
              <a:t>znamenitosti</a:t>
            </a:r>
            <a:r>
              <a:rPr lang="en-US" dirty="0" smtClean="0"/>
              <a:t> (</a:t>
            </a:r>
            <a:r>
              <a:rPr lang="en-US" dirty="0" err="1" smtClean="0"/>
              <a:t>odmor</a:t>
            </a:r>
            <a:r>
              <a:rPr lang="en-US" dirty="0" smtClean="0"/>
              <a:t>, </a:t>
            </a:r>
            <a:r>
              <a:rPr lang="en-US" dirty="0" err="1" smtClean="0"/>
              <a:t>rekreacija</a:t>
            </a:r>
            <a:r>
              <a:rPr lang="en-US" dirty="0" smtClean="0"/>
              <a:t>)</a:t>
            </a:r>
            <a:endParaRPr lang="en-US" b="1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54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Međunarodna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razmjena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informacija</a:t>
            </a:r>
            <a:endParaRPr lang="en-US" sz="2800" b="1" dirty="0" smtClean="0"/>
          </a:p>
          <a:p>
            <a:pPr marL="0" indent="0">
              <a:buNone/>
            </a:pPr>
            <a:endParaRPr lang="en-US" b="1" dirty="0"/>
          </a:p>
          <a:p>
            <a:r>
              <a:rPr lang="en-US" b="1" dirty="0" smtClean="0"/>
              <a:t>UNESCO </a:t>
            </a:r>
            <a:r>
              <a:rPr lang="en-US" dirty="0" smtClean="0"/>
              <a:t>– 1990. </a:t>
            </a:r>
            <a:r>
              <a:rPr lang="en-US" dirty="0" err="1" smtClean="0"/>
              <a:t>osnovao</a:t>
            </a:r>
            <a:r>
              <a:rPr lang="en-US" dirty="0" smtClean="0"/>
              <a:t> </a:t>
            </a:r>
            <a:r>
              <a:rPr lang="en-US" i="1" dirty="0" err="1" smtClean="0"/>
              <a:t>Sektor</a:t>
            </a:r>
            <a:r>
              <a:rPr lang="en-US" i="1" dirty="0" smtClean="0"/>
              <a:t> </a:t>
            </a:r>
            <a:r>
              <a:rPr lang="en-US" i="1" dirty="0" err="1" smtClean="0"/>
              <a:t>za</a:t>
            </a:r>
            <a:r>
              <a:rPr lang="en-US" i="1" dirty="0" smtClean="0"/>
              <a:t> </a:t>
            </a:r>
            <a:r>
              <a:rPr lang="en-US" i="1" dirty="0" err="1" smtClean="0"/>
              <a:t>komunikacije</a:t>
            </a:r>
            <a:r>
              <a:rPr lang="en-US" i="1" dirty="0" smtClean="0"/>
              <a:t> i </a:t>
            </a:r>
            <a:r>
              <a:rPr lang="en-US" i="1" dirty="0" err="1" smtClean="0"/>
              <a:t>informacije</a:t>
            </a:r>
            <a:r>
              <a:rPr lang="en-US" i="1" dirty="0" smtClean="0"/>
              <a:t> </a:t>
            </a:r>
            <a:r>
              <a:rPr lang="en-US" dirty="0" err="1" smtClean="0"/>
              <a:t>čije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zadaće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Promovirati</a:t>
            </a:r>
            <a:r>
              <a:rPr lang="en-US" dirty="0" smtClean="0"/>
              <a:t> </a:t>
            </a:r>
            <a:r>
              <a:rPr lang="en-US" dirty="0" err="1" smtClean="0"/>
              <a:t>slobodno</a:t>
            </a:r>
            <a:r>
              <a:rPr lang="en-US" dirty="0" smtClean="0"/>
              <a:t> </a:t>
            </a:r>
            <a:r>
              <a:rPr lang="en-US" dirty="0" err="1" smtClean="0"/>
              <a:t>kretanje</a:t>
            </a:r>
            <a:r>
              <a:rPr lang="en-US" dirty="0" smtClean="0"/>
              <a:t> </a:t>
            </a:r>
            <a:r>
              <a:rPr lang="en-US" dirty="0" err="1" smtClean="0"/>
              <a:t>ideja</a:t>
            </a:r>
            <a:r>
              <a:rPr lang="en-US" dirty="0" smtClean="0"/>
              <a:t> i </a:t>
            </a:r>
            <a:r>
              <a:rPr lang="en-US" dirty="0" err="1" smtClean="0"/>
              <a:t>informacija</a:t>
            </a:r>
            <a:endParaRPr lang="en-US" dirty="0" smtClean="0"/>
          </a:p>
          <a:p>
            <a:pPr lvl="1"/>
            <a:r>
              <a:rPr lang="en-US" dirty="0" err="1" smtClean="0"/>
              <a:t>Promovirati</a:t>
            </a:r>
            <a:r>
              <a:rPr lang="en-US" dirty="0" smtClean="0"/>
              <a:t> </a:t>
            </a:r>
            <a:r>
              <a:rPr lang="en-US" dirty="0" err="1" smtClean="0"/>
              <a:t>kulturne</a:t>
            </a:r>
            <a:r>
              <a:rPr lang="en-US" dirty="0" smtClean="0"/>
              <a:t> i </a:t>
            </a:r>
            <a:r>
              <a:rPr lang="en-US" dirty="0" err="1" smtClean="0"/>
              <a:t>etničke</a:t>
            </a:r>
            <a:r>
              <a:rPr lang="en-US" dirty="0" smtClean="0"/>
              <a:t> </a:t>
            </a:r>
            <a:r>
              <a:rPr lang="en-US" dirty="0" err="1" smtClean="0"/>
              <a:t>raznolikosti</a:t>
            </a:r>
            <a:r>
              <a:rPr lang="en-US" dirty="0" smtClean="0"/>
              <a:t> u </a:t>
            </a:r>
            <a:r>
              <a:rPr lang="en-US" dirty="0" err="1" smtClean="0"/>
              <a:t>medijima</a:t>
            </a:r>
            <a:r>
              <a:rPr lang="en-US" dirty="0" smtClean="0"/>
              <a:t> i </a:t>
            </a:r>
            <a:r>
              <a:rPr lang="en-US" dirty="0" err="1" smtClean="0"/>
              <a:t>svjetskim</a:t>
            </a:r>
            <a:r>
              <a:rPr lang="en-US" dirty="0" smtClean="0"/>
              <a:t> </a:t>
            </a:r>
            <a:r>
              <a:rPr lang="en-US" dirty="0" err="1" smtClean="0"/>
              <a:t>informacijskim</a:t>
            </a:r>
            <a:r>
              <a:rPr lang="en-US" dirty="0" smtClean="0"/>
              <a:t> </a:t>
            </a:r>
            <a:r>
              <a:rPr lang="en-US" dirty="0" err="1" smtClean="0"/>
              <a:t>mrežama</a:t>
            </a:r>
            <a:endParaRPr lang="en-US" dirty="0" smtClean="0"/>
          </a:p>
          <a:p>
            <a:pPr lvl="1"/>
            <a:r>
              <a:rPr lang="en-US" dirty="0" err="1" smtClean="0"/>
              <a:t>Olakšati</a:t>
            </a:r>
            <a:r>
              <a:rPr lang="en-US" dirty="0" smtClean="0"/>
              <a:t> </a:t>
            </a:r>
            <a:r>
              <a:rPr lang="en-US" dirty="0" err="1" smtClean="0"/>
              <a:t>dostupnost</a:t>
            </a:r>
            <a:r>
              <a:rPr lang="en-US" dirty="0" smtClean="0"/>
              <a:t> </a:t>
            </a:r>
            <a:r>
              <a:rPr lang="en-US" dirty="0" err="1" smtClean="0"/>
              <a:t>informacijskih</a:t>
            </a:r>
            <a:r>
              <a:rPr lang="en-US" dirty="0" smtClean="0"/>
              <a:t> i </a:t>
            </a:r>
            <a:r>
              <a:rPr lang="en-US" dirty="0" err="1" smtClean="0"/>
              <a:t>komunikacijskih</a:t>
            </a:r>
            <a:r>
              <a:rPr lang="en-US" dirty="0" smtClean="0"/>
              <a:t> </a:t>
            </a:r>
            <a:r>
              <a:rPr lang="en-US" dirty="0" err="1" smtClean="0"/>
              <a:t>tehnologija</a:t>
            </a:r>
            <a:endParaRPr lang="en-US" dirty="0" smtClean="0"/>
          </a:p>
          <a:p>
            <a:r>
              <a:rPr lang="en-US" dirty="0" err="1" smtClean="0"/>
              <a:t>Programi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provodi</a:t>
            </a:r>
            <a:r>
              <a:rPr lang="en-US" dirty="0" smtClean="0"/>
              <a:t> UNESCO: </a:t>
            </a:r>
            <a:r>
              <a:rPr lang="en-US" i="1" dirty="0" err="1" smtClean="0"/>
              <a:t>Međunarodni</a:t>
            </a:r>
            <a:r>
              <a:rPr lang="en-US" i="1" dirty="0" smtClean="0"/>
              <a:t> program </a:t>
            </a:r>
            <a:r>
              <a:rPr lang="en-US" i="1" dirty="0" err="1" smtClean="0"/>
              <a:t>za</a:t>
            </a:r>
            <a:r>
              <a:rPr lang="en-US" i="1" dirty="0" smtClean="0"/>
              <a:t> </a:t>
            </a:r>
            <a:r>
              <a:rPr lang="en-US" i="1" dirty="0" err="1" smtClean="0"/>
              <a:t>razvoj</a:t>
            </a:r>
            <a:r>
              <a:rPr lang="en-US" i="1" dirty="0" smtClean="0"/>
              <a:t> </a:t>
            </a:r>
            <a:r>
              <a:rPr lang="en-US" i="1" dirty="0" err="1" smtClean="0"/>
              <a:t>komunikacija</a:t>
            </a:r>
            <a:r>
              <a:rPr lang="en-US" i="1" dirty="0" smtClean="0"/>
              <a:t>, Program </a:t>
            </a:r>
            <a:r>
              <a:rPr lang="en-US" i="1" dirty="0" err="1" smtClean="0"/>
              <a:t>informacije</a:t>
            </a:r>
            <a:r>
              <a:rPr lang="en-US" i="1" dirty="0" smtClean="0"/>
              <a:t> </a:t>
            </a:r>
            <a:r>
              <a:rPr lang="en-US" i="1" dirty="0" err="1" smtClean="0"/>
              <a:t>za</a:t>
            </a:r>
            <a:r>
              <a:rPr lang="en-US" i="1" dirty="0" smtClean="0"/>
              <a:t> </a:t>
            </a:r>
            <a:r>
              <a:rPr lang="en-US" i="1" dirty="0" err="1" smtClean="0"/>
              <a:t>sve</a:t>
            </a:r>
            <a:r>
              <a:rPr lang="en-US" i="1" dirty="0" smtClean="0"/>
              <a:t>, Program “</a:t>
            </a:r>
            <a:r>
              <a:rPr lang="en-US" i="1" dirty="0" err="1" smtClean="0"/>
              <a:t>sjećanje</a:t>
            </a:r>
            <a:r>
              <a:rPr lang="en-US" i="1" dirty="0" smtClean="0"/>
              <a:t> </a:t>
            </a:r>
            <a:r>
              <a:rPr lang="en-US" i="1" dirty="0" err="1" smtClean="0"/>
              <a:t>svijeta</a:t>
            </a:r>
            <a:r>
              <a:rPr lang="en-US" i="1" dirty="0" smtClean="0"/>
              <a:t>”</a:t>
            </a:r>
            <a:endParaRPr lang="en-US" i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4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Teorije</a:t>
            </a:r>
            <a:r>
              <a:rPr lang="en-US" sz="2800" b="1" dirty="0" smtClean="0"/>
              <a:t> </a:t>
            </a:r>
            <a:r>
              <a:rPr lang="en-US" sz="2800" b="1" dirty="0" err="1"/>
              <a:t>m</a:t>
            </a:r>
            <a:r>
              <a:rPr lang="en-US" sz="2800" b="1" dirty="0" err="1" smtClean="0"/>
              <a:t>eđunarodne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razmjene</a:t>
            </a:r>
            <a:endParaRPr lang="en-US" sz="2800" b="1" dirty="0" smtClean="0"/>
          </a:p>
          <a:p>
            <a:pPr marL="0" indent="0">
              <a:buNone/>
            </a:pPr>
            <a:endParaRPr lang="en-US" b="1" dirty="0"/>
          </a:p>
          <a:p>
            <a:r>
              <a:rPr lang="en-US" dirty="0" smtClean="0"/>
              <a:t>U </a:t>
            </a:r>
            <a:r>
              <a:rPr lang="en-US" dirty="0" err="1" smtClean="0"/>
              <a:t>nastavku</a:t>
            </a:r>
            <a:r>
              <a:rPr lang="en-US" dirty="0" smtClean="0"/>
              <a:t> </a:t>
            </a:r>
            <a:r>
              <a:rPr lang="en-US" dirty="0" err="1" smtClean="0"/>
              <a:t>analiziramo</a:t>
            </a:r>
            <a:r>
              <a:rPr lang="en-US" dirty="0" smtClean="0"/>
              <a:t> tri </a:t>
            </a:r>
            <a:r>
              <a:rPr lang="en-US" dirty="0" err="1" smtClean="0"/>
              <a:t>teorije</a:t>
            </a:r>
            <a:r>
              <a:rPr lang="en-US" dirty="0" smtClean="0"/>
              <a:t> </a:t>
            </a:r>
            <a:r>
              <a:rPr lang="en-US" dirty="0" err="1"/>
              <a:t>međunarodne</a:t>
            </a:r>
            <a:r>
              <a:rPr lang="en-US" dirty="0"/>
              <a:t> </a:t>
            </a:r>
            <a:r>
              <a:rPr lang="en-US" dirty="0" err="1" smtClean="0"/>
              <a:t>razmjene</a:t>
            </a:r>
            <a:r>
              <a:rPr lang="en-US" dirty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vanjske</a:t>
            </a:r>
            <a:r>
              <a:rPr lang="en-US" dirty="0" smtClean="0"/>
              <a:t> </a:t>
            </a:r>
            <a:r>
              <a:rPr lang="en-US" dirty="0" err="1" smtClean="0"/>
              <a:t>trgovine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Teorija</a:t>
            </a:r>
            <a:r>
              <a:rPr lang="en-US" b="1" dirty="0" smtClean="0"/>
              <a:t> </a:t>
            </a:r>
            <a:r>
              <a:rPr lang="en-US" b="1" dirty="0" err="1" smtClean="0"/>
              <a:t>apsolutnih</a:t>
            </a:r>
            <a:r>
              <a:rPr lang="en-US" b="1" dirty="0" smtClean="0"/>
              <a:t> </a:t>
            </a:r>
            <a:r>
              <a:rPr lang="en-US" b="1" dirty="0" err="1" smtClean="0"/>
              <a:t>prednosti</a:t>
            </a:r>
            <a:endParaRPr lang="en-US" b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Teorija</a:t>
            </a:r>
            <a:r>
              <a:rPr lang="en-US" b="1" dirty="0" smtClean="0"/>
              <a:t> </a:t>
            </a:r>
            <a:r>
              <a:rPr lang="en-US" b="1" dirty="0" err="1" smtClean="0"/>
              <a:t>komparativnih</a:t>
            </a:r>
            <a:r>
              <a:rPr lang="en-US" b="1" dirty="0" smtClean="0"/>
              <a:t> </a:t>
            </a:r>
            <a:r>
              <a:rPr lang="en-US" b="1" dirty="0" err="1" smtClean="0"/>
              <a:t>prednosti</a:t>
            </a:r>
            <a:endParaRPr lang="en-US" b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Teorija</a:t>
            </a:r>
            <a:r>
              <a:rPr lang="en-US" b="1" dirty="0" smtClean="0"/>
              <a:t> </a:t>
            </a:r>
            <a:r>
              <a:rPr lang="en-US" b="1" dirty="0" err="1" smtClean="0"/>
              <a:t>konkurentskih</a:t>
            </a:r>
            <a:r>
              <a:rPr lang="en-US" b="1" dirty="0" smtClean="0"/>
              <a:t> </a:t>
            </a:r>
            <a:r>
              <a:rPr lang="en-US" b="1" dirty="0" err="1" smtClean="0"/>
              <a:t>prednosti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1990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Teorija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apsolutnih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prednosti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Adam Smith 1776. g. – “</a:t>
            </a:r>
            <a:r>
              <a:rPr lang="en-US" b="1" dirty="0" err="1" smtClean="0"/>
              <a:t>Bogatstvo</a:t>
            </a:r>
            <a:r>
              <a:rPr lang="en-US" b="1" dirty="0" smtClean="0"/>
              <a:t> </a:t>
            </a:r>
            <a:r>
              <a:rPr lang="en-US" b="1" dirty="0" err="1" smtClean="0"/>
              <a:t>naroda</a:t>
            </a:r>
            <a:r>
              <a:rPr lang="en-US" b="1" dirty="0" smtClean="0"/>
              <a:t>”</a:t>
            </a:r>
          </a:p>
          <a:p>
            <a:r>
              <a:rPr lang="en-US" dirty="0" err="1" smtClean="0"/>
              <a:t>Uočio</a:t>
            </a:r>
            <a:r>
              <a:rPr lang="en-US" dirty="0" smtClean="0"/>
              <a:t> je da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proizvode</a:t>
            </a:r>
            <a:r>
              <a:rPr lang="en-US" dirty="0" smtClean="0"/>
              <a:t> dobra </a:t>
            </a:r>
            <a:r>
              <a:rPr lang="en-US" dirty="0" err="1" smtClean="0"/>
              <a:t>iste</a:t>
            </a:r>
            <a:r>
              <a:rPr lang="en-US" dirty="0" smtClean="0"/>
              <a:t> </a:t>
            </a:r>
            <a:r>
              <a:rPr lang="en-US" dirty="0" err="1" smtClean="0"/>
              <a:t>kvalitete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različite</a:t>
            </a:r>
            <a:r>
              <a:rPr lang="en-US" dirty="0" smtClean="0"/>
              <a:t> </a:t>
            </a:r>
            <a:r>
              <a:rPr lang="en-US" dirty="0" err="1" smtClean="0"/>
              <a:t>troškove</a:t>
            </a:r>
            <a:r>
              <a:rPr lang="en-US" dirty="0" smtClean="0"/>
              <a:t> </a:t>
            </a:r>
            <a:r>
              <a:rPr lang="en-US" u="sng" dirty="0" err="1" smtClean="0"/>
              <a:t>zbog</a:t>
            </a:r>
            <a:r>
              <a:rPr lang="en-US" u="sng" dirty="0" smtClean="0"/>
              <a:t> </a:t>
            </a:r>
            <a:r>
              <a:rPr lang="en-US" u="sng" dirty="0" err="1" smtClean="0"/>
              <a:t>razlika</a:t>
            </a:r>
            <a:r>
              <a:rPr lang="en-US" u="sng" dirty="0" smtClean="0"/>
              <a:t> u </a:t>
            </a:r>
            <a:r>
              <a:rPr lang="en-US" u="sng" dirty="0" err="1" smtClean="0"/>
              <a:t>dostupnosti</a:t>
            </a:r>
            <a:r>
              <a:rPr lang="en-US" u="sng" dirty="0" smtClean="0"/>
              <a:t> </a:t>
            </a:r>
            <a:r>
              <a:rPr lang="en-US" u="sng" dirty="0" err="1" smtClean="0"/>
              <a:t>proizvodnih</a:t>
            </a:r>
            <a:r>
              <a:rPr lang="en-US" u="sng" dirty="0" smtClean="0"/>
              <a:t> </a:t>
            </a:r>
            <a:r>
              <a:rPr lang="en-US" u="sng" dirty="0" err="1" smtClean="0"/>
              <a:t>faktora</a:t>
            </a:r>
            <a:endParaRPr lang="en-US" u="sng" dirty="0" smtClean="0"/>
          </a:p>
          <a:p>
            <a:r>
              <a:rPr lang="en-US" dirty="0" err="1" smtClean="0"/>
              <a:t>Zemlja</a:t>
            </a:r>
            <a:r>
              <a:rPr lang="en-US" dirty="0" smtClean="0"/>
              <a:t> A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b="1" dirty="0" err="1" smtClean="0"/>
              <a:t>apsolutnu</a:t>
            </a:r>
            <a:r>
              <a:rPr lang="en-US" b="1" dirty="0" smtClean="0"/>
              <a:t> </a:t>
            </a:r>
            <a:r>
              <a:rPr lang="en-US" b="1" dirty="0" err="1" smtClean="0"/>
              <a:t>prednost</a:t>
            </a:r>
            <a:r>
              <a:rPr lang="en-US" dirty="0" smtClean="0"/>
              <a:t> u </a:t>
            </a:r>
            <a:r>
              <a:rPr lang="en-US" dirty="0" err="1" smtClean="0"/>
              <a:t>proizvodnji</a:t>
            </a:r>
            <a:r>
              <a:rPr lang="en-US" dirty="0" smtClean="0"/>
              <a:t> </a:t>
            </a:r>
            <a:r>
              <a:rPr lang="en-US" dirty="0" err="1" smtClean="0"/>
              <a:t>određenog</a:t>
            </a:r>
            <a:r>
              <a:rPr lang="en-US" dirty="0" smtClean="0"/>
              <a:t> dobra </a:t>
            </a:r>
            <a:r>
              <a:rPr lang="en-US" dirty="0" err="1" smtClean="0"/>
              <a:t>ako</a:t>
            </a:r>
            <a:r>
              <a:rPr lang="en-US" dirty="0" smtClean="0"/>
              <a:t> je </a:t>
            </a:r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tog dobra u </a:t>
            </a:r>
            <a:r>
              <a:rPr lang="en-US" dirty="0" err="1" smtClean="0"/>
              <a:t>zemlji</a:t>
            </a:r>
            <a:r>
              <a:rPr lang="en-US" dirty="0" smtClean="0"/>
              <a:t> A </a:t>
            </a:r>
            <a:r>
              <a:rPr lang="en-US" b="1" dirty="0" err="1" smtClean="0"/>
              <a:t>niži</a:t>
            </a:r>
            <a:r>
              <a:rPr lang="en-US" dirty="0" smtClean="0"/>
              <a:t> od </a:t>
            </a:r>
            <a:r>
              <a:rPr lang="en-US" dirty="0" err="1" smtClean="0"/>
              <a:t>troška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tog </a:t>
            </a:r>
            <a:r>
              <a:rPr lang="en-US" dirty="0" err="1" smtClean="0"/>
              <a:t>istog</a:t>
            </a:r>
            <a:r>
              <a:rPr lang="en-US" dirty="0" smtClean="0"/>
              <a:t> dobra u </a:t>
            </a:r>
            <a:r>
              <a:rPr lang="en-US" dirty="0" err="1" smtClean="0"/>
              <a:t>zemlji</a:t>
            </a:r>
            <a:r>
              <a:rPr lang="en-US" dirty="0" smtClean="0"/>
              <a:t> B</a:t>
            </a:r>
          </a:p>
          <a:p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ovoj</a:t>
            </a:r>
            <a:r>
              <a:rPr lang="en-US" dirty="0" smtClean="0"/>
              <a:t> </a:t>
            </a:r>
            <a:r>
              <a:rPr lang="en-US" dirty="0" err="1" smtClean="0"/>
              <a:t>teoriji</a:t>
            </a:r>
            <a:r>
              <a:rPr lang="en-US" dirty="0" smtClean="0"/>
              <a:t>, </a:t>
            </a:r>
            <a:r>
              <a:rPr lang="en-US" dirty="0" err="1" smtClean="0"/>
              <a:t>zemlja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korist</a:t>
            </a:r>
            <a:r>
              <a:rPr lang="en-US" dirty="0" smtClean="0"/>
              <a:t> od </a:t>
            </a:r>
            <a:r>
              <a:rPr lang="en-US" dirty="0" err="1" smtClean="0"/>
              <a:t>razmjene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se </a:t>
            </a:r>
            <a:r>
              <a:rPr lang="en-US" dirty="0" err="1" smtClean="0"/>
              <a:t>specijalizira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 </a:t>
            </a:r>
            <a:r>
              <a:rPr lang="en-US" dirty="0" err="1" smtClean="0"/>
              <a:t>onog</a:t>
            </a:r>
            <a:r>
              <a:rPr lang="en-US" dirty="0" smtClean="0"/>
              <a:t> dobra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kojeg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apsolutnu</a:t>
            </a:r>
            <a:r>
              <a:rPr lang="en-US" dirty="0" smtClean="0"/>
              <a:t> </a:t>
            </a:r>
            <a:r>
              <a:rPr lang="en-US" dirty="0" err="1" smtClean="0"/>
              <a:t>prednost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41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Višak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neće</a:t>
            </a:r>
            <a:r>
              <a:rPr lang="en-US" dirty="0" smtClean="0"/>
              <a:t> </a:t>
            </a:r>
            <a:r>
              <a:rPr lang="en-US" dirty="0" err="1" smtClean="0"/>
              <a:t>potrošiti</a:t>
            </a:r>
            <a:r>
              <a:rPr lang="en-US" dirty="0" smtClean="0"/>
              <a:t> u </a:t>
            </a:r>
            <a:r>
              <a:rPr lang="en-US" dirty="0" err="1" smtClean="0"/>
              <a:t>domaćoj</a:t>
            </a:r>
            <a:r>
              <a:rPr lang="en-US" dirty="0" smtClean="0"/>
              <a:t> </a:t>
            </a:r>
            <a:r>
              <a:rPr lang="en-US" dirty="0" err="1" smtClean="0"/>
              <a:t>ekonomiji</a:t>
            </a:r>
            <a:r>
              <a:rPr lang="en-US" dirty="0" smtClean="0"/>
              <a:t> se </a:t>
            </a:r>
            <a:r>
              <a:rPr lang="en-US" dirty="0" err="1" smtClean="0"/>
              <a:t>razmjenjuje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one </a:t>
            </a:r>
            <a:r>
              <a:rPr lang="en-US" dirty="0" err="1" smtClean="0"/>
              <a:t>proizvode</a:t>
            </a:r>
            <a:r>
              <a:rPr lang="en-US" dirty="0" smtClean="0"/>
              <a:t>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kojih</a:t>
            </a:r>
            <a:r>
              <a:rPr lang="en-US" dirty="0" smtClean="0"/>
              <a:t>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apsolutne</a:t>
            </a:r>
            <a:r>
              <a:rPr lang="en-US" dirty="0" smtClean="0"/>
              <a:t> </a:t>
            </a:r>
            <a:r>
              <a:rPr lang="en-US" dirty="0" err="1" smtClean="0"/>
              <a:t>prednosti</a:t>
            </a:r>
            <a:r>
              <a:rPr lang="en-US" dirty="0" smtClean="0"/>
              <a:t> (a mi </a:t>
            </a:r>
            <a:r>
              <a:rPr lang="en-US" dirty="0" err="1" smtClean="0"/>
              <a:t>nemamo</a:t>
            </a:r>
            <a:r>
              <a:rPr lang="en-US" dirty="0" smtClean="0"/>
              <a:t>)</a:t>
            </a:r>
          </a:p>
          <a:p>
            <a:r>
              <a:rPr lang="en-US" dirty="0" smtClean="0"/>
              <a:t>U tom </a:t>
            </a:r>
            <a:r>
              <a:rPr lang="en-US" dirty="0" err="1" smtClean="0"/>
              <a:t>slučaju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veću</a:t>
            </a:r>
            <a:r>
              <a:rPr lang="en-US" dirty="0" smtClean="0"/>
              <a:t> </a:t>
            </a:r>
            <a:r>
              <a:rPr lang="en-US" dirty="0" err="1" smtClean="0"/>
              <a:t>količinu</a:t>
            </a:r>
            <a:r>
              <a:rPr lang="en-US" dirty="0" smtClean="0"/>
              <a:t> </a:t>
            </a:r>
            <a:r>
              <a:rPr lang="en-US" dirty="0" err="1" smtClean="0"/>
              <a:t>dobara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raspolaganju</a:t>
            </a:r>
            <a:r>
              <a:rPr lang="en-US" dirty="0" smtClean="0"/>
              <a:t> </a:t>
            </a:r>
            <a:r>
              <a:rPr lang="en-US" dirty="0" err="1" smtClean="0"/>
              <a:t>nego</a:t>
            </a:r>
            <a:r>
              <a:rPr lang="en-US" dirty="0" smtClean="0"/>
              <a:t> </a:t>
            </a:r>
            <a:r>
              <a:rPr lang="en-US" dirty="0" err="1" smtClean="0"/>
              <a:t>što</a:t>
            </a:r>
            <a:r>
              <a:rPr lang="en-US" dirty="0" smtClean="0"/>
              <a:t> bi </a:t>
            </a:r>
            <a:r>
              <a:rPr lang="en-US" dirty="0" err="1" smtClean="0"/>
              <a:t>imali</a:t>
            </a:r>
            <a:r>
              <a:rPr lang="en-US" dirty="0" smtClean="0"/>
              <a:t> da se </a:t>
            </a:r>
            <a:r>
              <a:rPr lang="en-US" dirty="0" err="1" smtClean="0"/>
              <a:t>nisu</a:t>
            </a:r>
            <a:r>
              <a:rPr lang="en-US" dirty="0" smtClean="0"/>
              <a:t> </a:t>
            </a:r>
            <a:r>
              <a:rPr lang="en-US" dirty="0" err="1" smtClean="0"/>
              <a:t>specijalizirali</a:t>
            </a:r>
            <a:r>
              <a:rPr lang="en-US" dirty="0" smtClean="0"/>
              <a:t> i </a:t>
            </a:r>
            <a:r>
              <a:rPr lang="en-US" dirty="0" err="1" smtClean="0"/>
              <a:t>uključili</a:t>
            </a:r>
            <a:r>
              <a:rPr lang="en-US" dirty="0" smtClean="0"/>
              <a:t> u </a:t>
            </a:r>
            <a:r>
              <a:rPr lang="en-US" dirty="0" err="1" smtClean="0"/>
              <a:t>razmjenu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i="1" dirty="0" err="1" smtClean="0"/>
              <a:t>Trošak</a:t>
            </a:r>
            <a:r>
              <a:rPr lang="en-US" i="1" dirty="0" smtClean="0"/>
              <a:t> </a:t>
            </a:r>
            <a:r>
              <a:rPr lang="en-US" i="1" dirty="0" err="1" smtClean="0"/>
              <a:t>proizvodnje</a:t>
            </a:r>
            <a:r>
              <a:rPr lang="en-US" i="1" dirty="0" smtClean="0"/>
              <a:t> </a:t>
            </a:r>
            <a:r>
              <a:rPr lang="en-US" i="1" dirty="0" err="1" smtClean="0"/>
              <a:t>izražavamo</a:t>
            </a:r>
            <a:r>
              <a:rPr lang="en-US" i="1" dirty="0" smtClean="0"/>
              <a:t> </a:t>
            </a:r>
            <a:r>
              <a:rPr lang="en-US" i="1" dirty="0" err="1" smtClean="0"/>
              <a:t>pomoću</a:t>
            </a:r>
            <a:r>
              <a:rPr lang="en-US" i="1" dirty="0" smtClean="0"/>
              <a:t> </a:t>
            </a:r>
            <a:r>
              <a:rPr lang="en-US" i="1" dirty="0" err="1" smtClean="0"/>
              <a:t>produktivnosti</a:t>
            </a:r>
            <a:r>
              <a:rPr lang="en-US" i="1" dirty="0" smtClean="0"/>
              <a:t> </a:t>
            </a:r>
            <a:r>
              <a:rPr lang="en-US" i="1" dirty="0" err="1" smtClean="0"/>
              <a:t>rada</a:t>
            </a:r>
            <a:r>
              <a:rPr lang="en-US" dirty="0" smtClean="0"/>
              <a:t> – </a:t>
            </a:r>
            <a:r>
              <a:rPr lang="en-US" dirty="0" err="1" smtClean="0"/>
              <a:t>Hrvatska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proizvesti</a:t>
            </a:r>
            <a:r>
              <a:rPr lang="en-US" dirty="0" smtClean="0"/>
              <a:t> 2 kg </a:t>
            </a:r>
            <a:r>
              <a:rPr lang="en-US" dirty="0" err="1" smtClean="0"/>
              <a:t>sira</a:t>
            </a:r>
            <a:r>
              <a:rPr lang="en-US" dirty="0" smtClean="0"/>
              <a:t> u </a:t>
            </a:r>
            <a:r>
              <a:rPr lang="en-US" dirty="0" err="1" smtClean="0"/>
              <a:t>jedan</a:t>
            </a:r>
            <a:r>
              <a:rPr lang="en-US" dirty="0" smtClean="0"/>
              <a:t> sat; </a:t>
            </a:r>
            <a:r>
              <a:rPr lang="en-US" dirty="0" err="1" smtClean="0"/>
              <a:t>Njemačka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proizvesti</a:t>
            </a:r>
            <a:r>
              <a:rPr lang="en-US" dirty="0" smtClean="0"/>
              <a:t> 10 kg </a:t>
            </a:r>
            <a:r>
              <a:rPr lang="en-US" dirty="0" err="1" smtClean="0"/>
              <a:t>sira</a:t>
            </a:r>
            <a:r>
              <a:rPr lang="en-US" dirty="0" smtClean="0"/>
              <a:t> u </a:t>
            </a:r>
            <a:r>
              <a:rPr lang="en-US" dirty="0" err="1" smtClean="0"/>
              <a:t>jedan</a:t>
            </a:r>
            <a:r>
              <a:rPr lang="en-US" dirty="0" smtClean="0"/>
              <a:t> sat</a:t>
            </a:r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0" y="3135680"/>
            <a:ext cx="37465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6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Stoga</a:t>
            </a:r>
            <a:r>
              <a:rPr lang="en-US" dirty="0" smtClean="0"/>
              <a:t>, </a:t>
            </a:r>
            <a:r>
              <a:rPr lang="en-US" i="1" dirty="0" err="1" smtClean="0"/>
              <a:t>Hrvatska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apsolutnu</a:t>
            </a:r>
            <a:r>
              <a:rPr lang="en-US" dirty="0" smtClean="0"/>
              <a:t> </a:t>
            </a:r>
            <a:r>
              <a:rPr lang="en-US" dirty="0" err="1" smtClean="0"/>
              <a:t>prednost</a:t>
            </a:r>
            <a:r>
              <a:rPr lang="en-US" dirty="0" smtClean="0"/>
              <a:t> u </a:t>
            </a:r>
            <a:r>
              <a:rPr lang="en-US" dirty="0" err="1" smtClean="0"/>
              <a:t>proizvodnji</a:t>
            </a:r>
            <a:r>
              <a:rPr lang="en-US" dirty="0" smtClean="0"/>
              <a:t> </a:t>
            </a:r>
            <a:r>
              <a:rPr lang="en-US" i="1" dirty="0" err="1" smtClean="0"/>
              <a:t>vina</a:t>
            </a:r>
            <a:r>
              <a:rPr lang="en-US" dirty="0" smtClean="0"/>
              <a:t> a </a:t>
            </a:r>
            <a:r>
              <a:rPr lang="en-US" i="1" dirty="0" err="1" smtClean="0"/>
              <a:t>Njemačka</a:t>
            </a:r>
            <a:r>
              <a:rPr lang="en-US" dirty="0" smtClean="0"/>
              <a:t> u </a:t>
            </a:r>
            <a:r>
              <a:rPr lang="en-US" dirty="0" err="1" smtClean="0"/>
              <a:t>proizvodnji</a:t>
            </a:r>
            <a:r>
              <a:rPr lang="en-US" dirty="0" smtClean="0"/>
              <a:t> </a:t>
            </a:r>
            <a:r>
              <a:rPr lang="en-US" i="1" dirty="0" err="1" smtClean="0"/>
              <a:t>sira</a:t>
            </a:r>
            <a:endParaRPr lang="en-US" i="1" dirty="0" smtClean="0"/>
          </a:p>
          <a:p>
            <a:r>
              <a:rPr lang="en-US" dirty="0" err="1" smtClean="0"/>
              <a:t>Bez</a:t>
            </a:r>
            <a:r>
              <a:rPr lang="en-US" dirty="0" smtClean="0"/>
              <a:t> </a:t>
            </a:r>
            <a:r>
              <a:rPr lang="en-US" dirty="0" err="1" smtClean="0"/>
              <a:t>specijalizacije</a:t>
            </a:r>
            <a:r>
              <a:rPr lang="en-US" dirty="0" smtClean="0"/>
              <a:t>, </a:t>
            </a:r>
            <a:r>
              <a:rPr lang="en-US" dirty="0" err="1" smtClean="0"/>
              <a:t>obje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u="sng" dirty="0" err="1" smtClean="0"/>
              <a:t>zajedno</a:t>
            </a:r>
            <a:r>
              <a:rPr lang="en-US" u="sng" dirty="0" smtClean="0"/>
              <a:t> </a:t>
            </a:r>
            <a:r>
              <a:rPr lang="en-US" u="sng" dirty="0" err="1" smtClean="0"/>
              <a:t>proizvode</a:t>
            </a:r>
            <a:r>
              <a:rPr lang="en-US" u="sng" dirty="0" smtClean="0"/>
              <a:t> 12 kg </a:t>
            </a:r>
            <a:r>
              <a:rPr lang="en-US" u="sng" dirty="0" err="1" smtClean="0"/>
              <a:t>sira</a:t>
            </a:r>
            <a:r>
              <a:rPr lang="en-US" u="sng" dirty="0" smtClean="0"/>
              <a:t> i 7 l </a:t>
            </a:r>
            <a:r>
              <a:rPr lang="en-US" u="sng" dirty="0" err="1" smtClean="0"/>
              <a:t>vina</a:t>
            </a:r>
            <a:endParaRPr lang="en-US" u="sng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specijalizacije</a:t>
            </a:r>
            <a:r>
              <a:rPr lang="en-US" dirty="0" smtClean="0"/>
              <a:t>, u </a:t>
            </a:r>
            <a:r>
              <a:rPr lang="en-US" dirty="0" err="1" smtClean="0"/>
              <a:t>obje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se </a:t>
            </a:r>
            <a:r>
              <a:rPr lang="en-US" dirty="0" err="1" smtClean="0"/>
              <a:t>oslobađa</a:t>
            </a:r>
            <a:r>
              <a:rPr lang="en-US" dirty="0" smtClean="0"/>
              <a:t> </a:t>
            </a:r>
            <a:r>
              <a:rPr lang="en-US" dirty="0" err="1" smtClean="0"/>
              <a:t>jedan</a:t>
            </a:r>
            <a:r>
              <a:rPr lang="en-US" dirty="0" smtClean="0"/>
              <a:t> </a:t>
            </a:r>
            <a:r>
              <a:rPr lang="en-US" dirty="0" err="1" smtClean="0"/>
              <a:t>dodatan</a:t>
            </a:r>
            <a:r>
              <a:rPr lang="en-US" dirty="0" smtClean="0"/>
              <a:t> sat </a:t>
            </a:r>
            <a:r>
              <a:rPr lang="en-US" dirty="0" err="1" smtClean="0"/>
              <a:t>rada</a:t>
            </a:r>
            <a:r>
              <a:rPr lang="en-US" dirty="0" smtClean="0"/>
              <a:t> (</a:t>
            </a:r>
            <a:r>
              <a:rPr lang="en-US" dirty="0" err="1" smtClean="0"/>
              <a:t>jer</a:t>
            </a:r>
            <a:r>
              <a:rPr lang="en-US" dirty="0" smtClean="0"/>
              <a:t> se ne </a:t>
            </a:r>
            <a:r>
              <a:rPr lang="en-US" dirty="0" err="1" smtClean="0"/>
              <a:t>proizvodi</a:t>
            </a:r>
            <a:r>
              <a:rPr lang="en-US" dirty="0" smtClean="0"/>
              <a:t> </a:t>
            </a:r>
            <a:r>
              <a:rPr lang="en-US" dirty="0" err="1" smtClean="0"/>
              <a:t>proizvod</a:t>
            </a:r>
            <a:r>
              <a:rPr lang="en-US" dirty="0" smtClean="0"/>
              <a:t>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kojeg</a:t>
            </a:r>
            <a:r>
              <a:rPr lang="en-US" dirty="0" smtClean="0"/>
              <a:t> </a:t>
            </a:r>
            <a:r>
              <a:rPr lang="en-US" dirty="0" err="1" smtClean="0"/>
              <a:t>nemamo</a:t>
            </a:r>
            <a:r>
              <a:rPr lang="en-US" dirty="0" smtClean="0"/>
              <a:t> </a:t>
            </a:r>
            <a:r>
              <a:rPr lang="en-US" dirty="0" err="1" smtClean="0"/>
              <a:t>apsolutnu</a:t>
            </a:r>
            <a:r>
              <a:rPr lang="en-US" dirty="0" smtClean="0"/>
              <a:t> </a:t>
            </a:r>
            <a:r>
              <a:rPr lang="en-US" dirty="0" err="1" smtClean="0"/>
              <a:t>prednost</a:t>
            </a:r>
            <a:r>
              <a:rPr lang="en-US" dirty="0" smtClean="0"/>
              <a:t>) – </a:t>
            </a:r>
            <a:r>
              <a:rPr lang="en-US" dirty="0" err="1" smtClean="0"/>
              <a:t>odjednom</a:t>
            </a:r>
            <a:r>
              <a:rPr lang="en-US" dirty="0" smtClean="0"/>
              <a:t> </a:t>
            </a:r>
            <a:r>
              <a:rPr lang="en-US" dirty="0" err="1" smtClean="0"/>
              <a:t>Njemačka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proizvesti</a:t>
            </a:r>
            <a:r>
              <a:rPr lang="en-US" dirty="0" smtClean="0"/>
              <a:t> 20 kg </a:t>
            </a:r>
            <a:r>
              <a:rPr lang="en-US" dirty="0" err="1" smtClean="0"/>
              <a:t>sira</a:t>
            </a:r>
            <a:r>
              <a:rPr lang="en-US" dirty="0" smtClean="0"/>
              <a:t> u sat </a:t>
            </a:r>
            <a:r>
              <a:rPr lang="en-US" dirty="0" err="1" smtClean="0"/>
              <a:t>vremena</a:t>
            </a:r>
            <a:r>
              <a:rPr lang="en-US" dirty="0" smtClean="0"/>
              <a:t> a </a:t>
            </a:r>
            <a:r>
              <a:rPr lang="en-US" dirty="0" err="1" smtClean="0"/>
              <a:t>Hrvatska</a:t>
            </a:r>
            <a:r>
              <a:rPr lang="en-US" dirty="0" smtClean="0"/>
              <a:t> 10 l </a:t>
            </a:r>
            <a:r>
              <a:rPr lang="en-US" dirty="0" err="1" smtClean="0"/>
              <a:t>vina</a:t>
            </a:r>
            <a:r>
              <a:rPr lang="en-US" dirty="0" smtClean="0"/>
              <a:t> u sat </a:t>
            </a:r>
            <a:r>
              <a:rPr lang="en-US" dirty="0" err="1" smtClean="0"/>
              <a:t>vremena</a:t>
            </a:r>
            <a:r>
              <a:rPr lang="en-US" dirty="0" smtClean="0"/>
              <a:t> = </a:t>
            </a:r>
            <a:r>
              <a:rPr lang="en-US" u="sng" dirty="0" err="1" smtClean="0"/>
              <a:t>zajedno</a:t>
            </a:r>
            <a:r>
              <a:rPr lang="en-US" u="sng" dirty="0" smtClean="0"/>
              <a:t> 20 kg </a:t>
            </a:r>
            <a:r>
              <a:rPr lang="en-US" u="sng" dirty="0" err="1" smtClean="0"/>
              <a:t>sira</a:t>
            </a:r>
            <a:r>
              <a:rPr lang="en-US" u="sng" dirty="0" smtClean="0"/>
              <a:t> i 10 l </a:t>
            </a:r>
            <a:r>
              <a:rPr lang="en-US" u="sng" dirty="0" err="1" smtClean="0"/>
              <a:t>vina</a:t>
            </a:r>
            <a:endParaRPr lang="en-US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0" y="2407260"/>
            <a:ext cx="38989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8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Teorije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komparativnih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prednosti</a:t>
            </a:r>
            <a:endParaRPr lang="en-US" sz="2800" b="1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2600" b="1" dirty="0" err="1" smtClean="0"/>
              <a:t>Ricardova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teorija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komparativnih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prednosti</a:t>
            </a:r>
            <a:endParaRPr lang="en-US" sz="26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David Ricardo 1817. g.</a:t>
            </a:r>
            <a:r>
              <a:rPr lang="en-US" dirty="0" smtClean="0"/>
              <a:t> – </a:t>
            </a:r>
            <a:r>
              <a:rPr lang="en-US" dirty="0" err="1" smtClean="0"/>
              <a:t>njegova</a:t>
            </a:r>
            <a:r>
              <a:rPr lang="en-US" dirty="0" smtClean="0"/>
              <a:t> </a:t>
            </a:r>
            <a:r>
              <a:rPr lang="en-US" dirty="0" err="1" smtClean="0"/>
              <a:t>teorija</a:t>
            </a:r>
            <a:r>
              <a:rPr lang="en-US" dirty="0" smtClean="0"/>
              <a:t> </a:t>
            </a:r>
            <a:r>
              <a:rPr lang="en-US" dirty="0" err="1" smtClean="0"/>
              <a:t>zasniva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konceptu</a:t>
            </a:r>
            <a:r>
              <a:rPr lang="en-US" dirty="0" smtClean="0"/>
              <a:t> </a:t>
            </a:r>
            <a:r>
              <a:rPr lang="en-US" dirty="0" err="1" smtClean="0"/>
              <a:t>komparativne</a:t>
            </a:r>
            <a:r>
              <a:rPr lang="en-US" dirty="0" smtClean="0"/>
              <a:t> </a:t>
            </a:r>
            <a:r>
              <a:rPr lang="en-US" dirty="0" err="1" smtClean="0"/>
              <a:t>prednosti</a:t>
            </a:r>
            <a:r>
              <a:rPr lang="en-US" dirty="0" smtClean="0"/>
              <a:t> i </a:t>
            </a:r>
            <a:r>
              <a:rPr lang="en-US" dirty="0" err="1" smtClean="0"/>
              <a:t>usporedbe</a:t>
            </a:r>
            <a:r>
              <a:rPr lang="en-US" dirty="0" smtClean="0"/>
              <a:t> </a:t>
            </a:r>
            <a:r>
              <a:rPr lang="en-US" dirty="0" err="1" smtClean="0"/>
              <a:t>relativnih</a:t>
            </a:r>
            <a:r>
              <a:rPr lang="en-US" dirty="0" smtClean="0"/>
              <a:t> </a:t>
            </a:r>
            <a:r>
              <a:rPr lang="en-US" dirty="0" err="1" smtClean="0"/>
              <a:t>troškova</a:t>
            </a:r>
            <a:endParaRPr lang="en-US" dirty="0" smtClean="0"/>
          </a:p>
          <a:p>
            <a:r>
              <a:rPr lang="en-US" b="1" dirty="0" err="1" smtClean="0"/>
              <a:t>Relativni</a:t>
            </a:r>
            <a:r>
              <a:rPr lang="en-US" b="1" dirty="0" smtClean="0"/>
              <a:t> </a:t>
            </a:r>
            <a:r>
              <a:rPr lang="en-US" b="1" dirty="0" err="1" smtClean="0"/>
              <a:t>trošak</a:t>
            </a:r>
            <a:r>
              <a:rPr lang="en-US" dirty="0" smtClean="0"/>
              <a:t> – </a:t>
            </a:r>
            <a:r>
              <a:rPr lang="en-US" dirty="0" err="1" smtClean="0"/>
              <a:t>omjer</a:t>
            </a:r>
            <a:r>
              <a:rPr lang="en-US" dirty="0" smtClean="0"/>
              <a:t> </a:t>
            </a:r>
            <a:r>
              <a:rPr lang="en-US" dirty="0" err="1" smtClean="0"/>
              <a:t>troška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jednog</a:t>
            </a:r>
            <a:r>
              <a:rPr lang="en-US" dirty="0" smtClean="0"/>
              <a:t> dobra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troškovima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ostalih</a:t>
            </a:r>
            <a:r>
              <a:rPr lang="en-US" dirty="0" smtClean="0"/>
              <a:t> </a:t>
            </a:r>
            <a:r>
              <a:rPr lang="en-US" dirty="0" err="1" smtClean="0"/>
              <a:t>dobara</a:t>
            </a:r>
            <a:r>
              <a:rPr lang="en-US" dirty="0" smtClean="0"/>
              <a:t> u </a:t>
            </a:r>
            <a:r>
              <a:rPr lang="en-US" dirty="0" err="1" smtClean="0"/>
              <a:t>zemlji</a:t>
            </a:r>
            <a:endParaRPr lang="en-US" dirty="0" smtClean="0"/>
          </a:p>
          <a:p>
            <a:r>
              <a:rPr lang="en-US" b="1" dirty="0" err="1" smtClean="0"/>
              <a:t>Komparativna</a:t>
            </a:r>
            <a:r>
              <a:rPr lang="en-US" b="1" dirty="0" smtClean="0"/>
              <a:t> </a:t>
            </a:r>
            <a:r>
              <a:rPr lang="en-US" b="1" dirty="0" err="1" smtClean="0"/>
              <a:t>prednost</a:t>
            </a:r>
            <a:r>
              <a:rPr lang="en-US" dirty="0" smtClean="0"/>
              <a:t> – </a:t>
            </a:r>
            <a:r>
              <a:rPr lang="en-US" dirty="0" err="1" smtClean="0"/>
              <a:t>relativni</a:t>
            </a:r>
            <a:r>
              <a:rPr lang="en-US" dirty="0" smtClean="0"/>
              <a:t> </a:t>
            </a:r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nekog</a:t>
            </a:r>
            <a:r>
              <a:rPr lang="en-US" dirty="0" smtClean="0"/>
              <a:t> dobra u </a:t>
            </a:r>
            <a:r>
              <a:rPr lang="en-US" dirty="0" err="1" smtClean="0"/>
              <a:t>zemlji</a:t>
            </a:r>
            <a:r>
              <a:rPr lang="en-US" dirty="0" smtClean="0"/>
              <a:t> A je </a:t>
            </a:r>
            <a:r>
              <a:rPr lang="en-US" dirty="0" err="1" smtClean="0"/>
              <a:t>manji</a:t>
            </a:r>
            <a:r>
              <a:rPr lang="en-US" dirty="0" smtClean="0"/>
              <a:t> od </a:t>
            </a:r>
            <a:r>
              <a:rPr lang="en-US" dirty="0" err="1" smtClean="0"/>
              <a:t>relativnog</a:t>
            </a:r>
            <a:r>
              <a:rPr lang="en-US" dirty="0" smtClean="0"/>
              <a:t> </a:t>
            </a:r>
            <a:r>
              <a:rPr lang="en-US" dirty="0" err="1" smtClean="0"/>
              <a:t>troška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tog </a:t>
            </a:r>
            <a:r>
              <a:rPr lang="en-US" dirty="0" err="1" smtClean="0"/>
              <a:t>istog</a:t>
            </a:r>
            <a:r>
              <a:rPr lang="en-US" dirty="0" smtClean="0"/>
              <a:t> dobra u </a:t>
            </a:r>
            <a:r>
              <a:rPr lang="en-US" dirty="0" err="1" smtClean="0"/>
              <a:t>zemlji</a:t>
            </a:r>
            <a:r>
              <a:rPr lang="en-US" dirty="0" smtClean="0"/>
              <a:t> 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74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Ricardova</a:t>
            </a:r>
            <a:r>
              <a:rPr lang="en-US" dirty="0" smtClean="0"/>
              <a:t> </a:t>
            </a:r>
            <a:r>
              <a:rPr lang="en-US" dirty="0" err="1" smtClean="0"/>
              <a:t>teorija</a:t>
            </a:r>
            <a:r>
              <a:rPr lang="en-US" dirty="0" smtClean="0"/>
              <a:t> </a:t>
            </a:r>
            <a:r>
              <a:rPr lang="en-US" dirty="0" err="1" smtClean="0"/>
              <a:t>kaže</a:t>
            </a:r>
            <a:r>
              <a:rPr lang="en-US" dirty="0" smtClean="0"/>
              <a:t> da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zemlja</a:t>
            </a:r>
            <a:r>
              <a:rPr lang="en-US" dirty="0" smtClean="0"/>
              <a:t>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koristi</a:t>
            </a:r>
            <a:r>
              <a:rPr lang="en-US" dirty="0" smtClean="0"/>
              <a:t> od </a:t>
            </a:r>
            <a:r>
              <a:rPr lang="en-US" dirty="0" err="1" smtClean="0"/>
              <a:t>razmjene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se </a:t>
            </a:r>
            <a:r>
              <a:rPr lang="en-US" dirty="0" err="1" smtClean="0"/>
              <a:t>specijalizira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 dobra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kojeg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komparativnu</a:t>
            </a:r>
            <a:r>
              <a:rPr lang="en-US" dirty="0" smtClean="0"/>
              <a:t> </a:t>
            </a:r>
            <a:r>
              <a:rPr lang="en-US" dirty="0" err="1" smtClean="0"/>
              <a:t>prednost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sada</a:t>
            </a:r>
            <a:r>
              <a:rPr lang="en-US" dirty="0" smtClean="0"/>
              <a:t> </a:t>
            </a:r>
            <a:r>
              <a:rPr lang="en-US" dirty="0" err="1" smtClean="0"/>
              <a:t>mjerimo</a:t>
            </a:r>
            <a:r>
              <a:rPr lang="en-US" dirty="0" smtClean="0"/>
              <a:t> u </a:t>
            </a:r>
            <a:r>
              <a:rPr lang="en-US" i="1" dirty="0" err="1" smtClean="0"/>
              <a:t>satima</a:t>
            </a:r>
            <a:r>
              <a:rPr lang="en-US" i="1" dirty="0" smtClean="0"/>
              <a:t> </a:t>
            </a:r>
            <a:r>
              <a:rPr lang="en-US" i="1" dirty="0" err="1" smtClean="0"/>
              <a:t>rada</a:t>
            </a:r>
            <a:r>
              <a:rPr lang="en-US" i="1" dirty="0" smtClean="0"/>
              <a:t> </a:t>
            </a:r>
            <a:r>
              <a:rPr lang="en-US" i="1" dirty="0" err="1" smtClean="0"/>
              <a:t>potrebnima</a:t>
            </a:r>
            <a:r>
              <a:rPr lang="en-US" i="1" dirty="0" smtClean="0"/>
              <a:t> </a:t>
            </a:r>
            <a:r>
              <a:rPr lang="en-US" i="1" dirty="0" err="1" smtClean="0"/>
              <a:t>za</a:t>
            </a:r>
            <a:r>
              <a:rPr lang="en-US" i="1" dirty="0" smtClean="0"/>
              <a:t> </a:t>
            </a:r>
            <a:r>
              <a:rPr lang="en-US" i="1" dirty="0" err="1" smtClean="0"/>
              <a:t>proizvodnju</a:t>
            </a:r>
            <a:r>
              <a:rPr lang="en-US" i="1" dirty="0" smtClean="0"/>
              <a:t> </a:t>
            </a:r>
            <a:r>
              <a:rPr lang="en-US" i="1" dirty="0" err="1" smtClean="0"/>
              <a:t>jedne</a:t>
            </a:r>
            <a:r>
              <a:rPr lang="en-US" i="1" dirty="0" smtClean="0"/>
              <a:t> </a:t>
            </a:r>
            <a:r>
              <a:rPr lang="en-US" i="1" dirty="0" err="1" smtClean="0"/>
              <a:t>jedinice</a:t>
            </a:r>
            <a:r>
              <a:rPr lang="en-US" i="1" dirty="0" smtClean="0"/>
              <a:t> dobra </a:t>
            </a:r>
          </a:p>
          <a:p>
            <a:r>
              <a:rPr lang="en-US" dirty="0" err="1" smtClean="0"/>
              <a:t>Očito</a:t>
            </a:r>
            <a:r>
              <a:rPr lang="en-US" dirty="0" smtClean="0"/>
              <a:t> je da </a:t>
            </a:r>
            <a:r>
              <a:rPr lang="en-US" dirty="0" err="1" smtClean="0"/>
              <a:t>Njemačka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b="1" dirty="0" err="1" smtClean="0"/>
              <a:t>apsolutnu</a:t>
            </a:r>
            <a:r>
              <a:rPr lang="en-US" b="1" dirty="0" smtClean="0"/>
              <a:t> </a:t>
            </a:r>
            <a:r>
              <a:rPr lang="en-US" b="1" dirty="0" err="1" smtClean="0"/>
              <a:t>prednost</a:t>
            </a:r>
            <a:r>
              <a:rPr lang="en-US" dirty="0" smtClean="0"/>
              <a:t> u </a:t>
            </a:r>
            <a:r>
              <a:rPr lang="en-US" b="1" dirty="0" err="1" smtClean="0"/>
              <a:t>oba</a:t>
            </a:r>
            <a:r>
              <a:rPr lang="en-US" b="1" dirty="0" smtClean="0"/>
              <a:t> </a:t>
            </a:r>
            <a:r>
              <a:rPr lang="en-US" b="1" dirty="0" err="1" smtClean="0"/>
              <a:t>proizvoda</a:t>
            </a:r>
            <a:r>
              <a:rPr lang="en-US" dirty="0" smtClean="0"/>
              <a:t> (6h &gt; 1h i 3h &gt; 2h)</a:t>
            </a:r>
          </a:p>
          <a:p>
            <a:r>
              <a:rPr lang="en-US" dirty="0" smtClean="0"/>
              <a:t>No, mi </a:t>
            </a:r>
            <a:r>
              <a:rPr lang="en-US" dirty="0" err="1" smtClean="0"/>
              <a:t>trebamo</a:t>
            </a:r>
            <a:r>
              <a:rPr lang="en-US" dirty="0" smtClean="0"/>
              <a:t> </a:t>
            </a:r>
            <a:r>
              <a:rPr lang="en-US" dirty="0" err="1" smtClean="0"/>
              <a:t>izračunati</a:t>
            </a:r>
            <a:r>
              <a:rPr lang="en-US" dirty="0" smtClean="0"/>
              <a:t> </a:t>
            </a:r>
            <a:r>
              <a:rPr lang="en-US" b="1" dirty="0" err="1" smtClean="0"/>
              <a:t>relativne</a:t>
            </a:r>
            <a:r>
              <a:rPr lang="en-US" b="1" dirty="0" smtClean="0"/>
              <a:t> </a:t>
            </a:r>
            <a:r>
              <a:rPr lang="en-US" b="1" dirty="0" err="1" smtClean="0"/>
              <a:t>troškove</a:t>
            </a:r>
            <a:r>
              <a:rPr lang="en-US" b="1" dirty="0" smtClean="0"/>
              <a:t> </a:t>
            </a:r>
            <a:r>
              <a:rPr lang="en-US" dirty="0" smtClean="0"/>
              <a:t>da bi </a:t>
            </a:r>
            <a:r>
              <a:rPr lang="en-US" dirty="0" err="1" smtClean="0"/>
              <a:t>znali</a:t>
            </a:r>
            <a:r>
              <a:rPr lang="en-US" dirty="0" smtClean="0"/>
              <a:t> </a:t>
            </a:r>
            <a:r>
              <a:rPr lang="en-US" dirty="0" err="1" smtClean="0"/>
              <a:t>tko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b="1" dirty="0" err="1" smtClean="0"/>
              <a:t>komparativnu</a:t>
            </a:r>
            <a:r>
              <a:rPr lang="en-US" b="1" dirty="0" smtClean="0"/>
              <a:t> </a:t>
            </a:r>
            <a:r>
              <a:rPr lang="en-US" b="1" dirty="0" err="1" smtClean="0"/>
              <a:t>prednost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00" y="1879680"/>
            <a:ext cx="3365500" cy="181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8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usporedimo</a:t>
            </a:r>
            <a:r>
              <a:rPr lang="en-US" dirty="0" smtClean="0"/>
              <a:t> </a:t>
            </a:r>
            <a:r>
              <a:rPr lang="en-US" dirty="0" err="1" smtClean="0"/>
              <a:t>relativne</a:t>
            </a:r>
            <a:r>
              <a:rPr lang="en-US" dirty="0" smtClean="0"/>
              <a:t> </a:t>
            </a:r>
            <a:r>
              <a:rPr lang="en-US" dirty="0" err="1" smtClean="0"/>
              <a:t>troškove</a:t>
            </a:r>
            <a:r>
              <a:rPr lang="en-US" dirty="0" smtClean="0"/>
              <a:t> </a:t>
            </a:r>
            <a:r>
              <a:rPr lang="en-US" dirty="0" err="1" smtClean="0"/>
              <a:t>vidimo</a:t>
            </a:r>
            <a:r>
              <a:rPr lang="en-US" dirty="0" smtClean="0"/>
              <a:t> da je </a:t>
            </a:r>
            <a:r>
              <a:rPr lang="en-US" i="1" dirty="0" smtClean="0"/>
              <a:t>sir </a:t>
            </a:r>
            <a:r>
              <a:rPr lang="en-US" i="1" dirty="0" err="1" smtClean="0"/>
              <a:t>relativno</a:t>
            </a:r>
            <a:r>
              <a:rPr lang="en-US" i="1" dirty="0" smtClean="0"/>
              <a:t> </a:t>
            </a:r>
            <a:r>
              <a:rPr lang="en-US" i="1" dirty="0" err="1" smtClean="0"/>
              <a:t>jeftinji</a:t>
            </a:r>
            <a:r>
              <a:rPr lang="en-US" i="1" dirty="0" smtClean="0"/>
              <a:t> u </a:t>
            </a:r>
            <a:r>
              <a:rPr lang="en-US" i="1" dirty="0" err="1" smtClean="0"/>
              <a:t>Njemačkoj</a:t>
            </a:r>
            <a:r>
              <a:rPr lang="en-US" i="1" dirty="0" smtClean="0"/>
              <a:t> a vino u </a:t>
            </a:r>
            <a:r>
              <a:rPr lang="en-US" i="1" dirty="0" err="1" smtClean="0"/>
              <a:t>Hrvatskoj</a:t>
            </a:r>
            <a:endParaRPr lang="en-US" i="1" dirty="0"/>
          </a:p>
          <a:p>
            <a:endParaRPr lang="en-US" dirty="0" smtClean="0"/>
          </a:p>
          <a:p>
            <a:r>
              <a:rPr lang="en-US" dirty="0" err="1" smtClean="0"/>
              <a:t>Stoga</a:t>
            </a:r>
            <a:r>
              <a:rPr lang="en-US" dirty="0" smtClean="0"/>
              <a:t>, </a:t>
            </a:r>
            <a:r>
              <a:rPr lang="en-US" dirty="0" err="1" smtClean="0"/>
              <a:t>Njemačka</a:t>
            </a:r>
            <a:r>
              <a:rPr lang="en-US" dirty="0" smtClean="0"/>
              <a:t> se </a:t>
            </a:r>
            <a:r>
              <a:rPr lang="en-US" dirty="0" err="1" smtClean="0"/>
              <a:t>treba</a:t>
            </a:r>
            <a:r>
              <a:rPr lang="en-US" dirty="0" smtClean="0"/>
              <a:t> </a:t>
            </a:r>
            <a:r>
              <a:rPr lang="en-US" dirty="0" err="1" smtClean="0"/>
              <a:t>specijalizirati</a:t>
            </a:r>
            <a:r>
              <a:rPr lang="en-US" dirty="0" smtClean="0"/>
              <a:t> u </a:t>
            </a:r>
            <a:r>
              <a:rPr lang="en-US" dirty="0" err="1" smtClean="0"/>
              <a:t>proizvodnji</a:t>
            </a:r>
            <a:r>
              <a:rPr lang="en-US" dirty="0" smtClean="0"/>
              <a:t> </a:t>
            </a:r>
            <a:r>
              <a:rPr lang="en-US" dirty="0" err="1" smtClean="0"/>
              <a:t>sira</a:t>
            </a:r>
            <a:r>
              <a:rPr lang="en-US" dirty="0" smtClean="0"/>
              <a:t> a </a:t>
            </a:r>
            <a:r>
              <a:rPr lang="en-US" dirty="0" err="1" smtClean="0"/>
              <a:t>Hrvatska</a:t>
            </a:r>
            <a:r>
              <a:rPr lang="en-US" dirty="0" smtClean="0"/>
              <a:t> u </a:t>
            </a:r>
            <a:r>
              <a:rPr lang="en-US" dirty="0" err="1" smtClean="0"/>
              <a:t>proizvodnji</a:t>
            </a:r>
            <a:r>
              <a:rPr lang="en-US" dirty="0" smtClean="0"/>
              <a:t> </a:t>
            </a:r>
            <a:r>
              <a:rPr lang="en-US" dirty="0" err="1" smtClean="0"/>
              <a:t>vina</a:t>
            </a:r>
            <a:r>
              <a:rPr lang="en-US" dirty="0" smtClean="0"/>
              <a:t> pa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uključivanjem</a:t>
            </a:r>
            <a:r>
              <a:rPr lang="en-US" dirty="0" smtClean="0"/>
              <a:t> u </a:t>
            </a:r>
            <a:r>
              <a:rPr lang="en-US" dirty="0" err="1" smtClean="0"/>
              <a:t>međunarodnu</a:t>
            </a:r>
            <a:r>
              <a:rPr lang="en-US" dirty="0" smtClean="0"/>
              <a:t> </a:t>
            </a:r>
            <a:r>
              <a:rPr lang="en-US" dirty="0" err="1" smtClean="0"/>
              <a:t>razmjenu</a:t>
            </a:r>
            <a:r>
              <a:rPr lang="en-US" dirty="0" smtClean="0"/>
              <a:t> </a:t>
            </a:r>
            <a:r>
              <a:rPr lang="en-US" dirty="0" err="1" smtClean="0"/>
              <a:t>obje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koristi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0" y="830099"/>
            <a:ext cx="3937000" cy="14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6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Heckscher-Ohlinova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teorija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Također</a:t>
            </a:r>
            <a:r>
              <a:rPr lang="en-US" dirty="0" smtClean="0"/>
              <a:t> </a:t>
            </a:r>
            <a:r>
              <a:rPr lang="en-US" dirty="0" err="1" smtClean="0"/>
              <a:t>poznata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b="1" dirty="0" err="1" smtClean="0"/>
              <a:t>teorija</a:t>
            </a:r>
            <a:r>
              <a:rPr lang="en-US" b="1" dirty="0" smtClean="0"/>
              <a:t> </a:t>
            </a:r>
            <a:r>
              <a:rPr lang="en-US" b="1" dirty="0" err="1" smtClean="0"/>
              <a:t>faktorskih</a:t>
            </a:r>
            <a:r>
              <a:rPr lang="en-US" b="1" dirty="0" smtClean="0"/>
              <a:t> </a:t>
            </a:r>
            <a:r>
              <a:rPr lang="en-US" b="1" dirty="0" err="1" smtClean="0"/>
              <a:t>proporcija</a:t>
            </a:r>
            <a:endParaRPr lang="en-US" b="1" dirty="0" smtClean="0"/>
          </a:p>
          <a:p>
            <a:r>
              <a:rPr lang="en-US" dirty="0" err="1" smtClean="0"/>
              <a:t>Razlike</a:t>
            </a:r>
            <a:r>
              <a:rPr lang="en-US" dirty="0" smtClean="0"/>
              <a:t> u </a:t>
            </a:r>
            <a:r>
              <a:rPr lang="en-US" dirty="0" err="1" smtClean="0"/>
              <a:t>obilju</a:t>
            </a:r>
            <a:r>
              <a:rPr lang="en-US" dirty="0" smtClean="0"/>
              <a:t> </a:t>
            </a:r>
            <a:r>
              <a:rPr lang="en-US" dirty="0" err="1" smtClean="0"/>
              <a:t>resursa</a:t>
            </a:r>
            <a:r>
              <a:rPr lang="en-US" dirty="0" smtClean="0"/>
              <a:t> (rad, </a:t>
            </a:r>
            <a:r>
              <a:rPr lang="en-US" dirty="0" err="1" smtClean="0"/>
              <a:t>fizički</a:t>
            </a:r>
            <a:r>
              <a:rPr lang="en-US" dirty="0" smtClean="0"/>
              <a:t> </a:t>
            </a:r>
            <a:r>
              <a:rPr lang="en-US" dirty="0" err="1" smtClean="0"/>
              <a:t>kapital</a:t>
            </a:r>
            <a:r>
              <a:rPr lang="en-US" dirty="0" smtClean="0"/>
              <a:t> i </a:t>
            </a:r>
            <a:r>
              <a:rPr lang="en-US" dirty="0" err="1" smtClean="0"/>
              <a:t>zemlja</a:t>
            </a:r>
            <a:r>
              <a:rPr lang="en-US" dirty="0" smtClean="0"/>
              <a:t>) </a:t>
            </a:r>
            <a:r>
              <a:rPr lang="en-US" dirty="0" err="1" smtClean="0"/>
              <a:t>stvaraju</a:t>
            </a:r>
            <a:r>
              <a:rPr lang="en-US" dirty="0" smtClean="0"/>
              <a:t> </a:t>
            </a:r>
            <a:r>
              <a:rPr lang="en-US" dirty="0" err="1" smtClean="0"/>
              <a:t>razlike</a:t>
            </a:r>
            <a:r>
              <a:rPr lang="en-US" dirty="0" smtClean="0"/>
              <a:t> u </a:t>
            </a:r>
            <a:r>
              <a:rPr lang="en-US" dirty="0" err="1" smtClean="0"/>
              <a:t>produktivnosti</a:t>
            </a:r>
            <a:r>
              <a:rPr lang="en-US" dirty="0" smtClean="0"/>
              <a:t> </a:t>
            </a:r>
            <a:r>
              <a:rPr lang="en-US" dirty="0" err="1" smtClean="0"/>
              <a:t>među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endParaRPr lang="en-US" dirty="0"/>
          </a:p>
          <a:p>
            <a:r>
              <a:rPr lang="en-US" u="sng" dirty="0" err="1" smtClean="0"/>
              <a:t>Zemlja</a:t>
            </a:r>
            <a:r>
              <a:rPr lang="en-US" u="sng" dirty="0" smtClean="0"/>
              <a:t> </a:t>
            </a:r>
            <a:r>
              <a:rPr lang="en-US" u="sng" dirty="0" err="1" smtClean="0"/>
              <a:t>će</a:t>
            </a:r>
            <a:r>
              <a:rPr lang="en-US" u="sng" dirty="0" smtClean="0"/>
              <a:t> </a:t>
            </a:r>
            <a:r>
              <a:rPr lang="en-US" u="sng" dirty="0" err="1" smtClean="0"/>
              <a:t>biti</a:t>
            </a:r>
            <a:r>
              <a:rPr lang="en-US" u="sng" dirty="0" smtClean="0"/>
              <a:t> </a:t>
            </a:r>
            <a:r>
              <a:rPr lang="en-US" u="sng" dirty="0" err="1" smtClean="0"/>
              <a:t>relativno</a:t>
            </a:r>
            <a:r>
              <a:rPr lang="en-US" u="sng" dirty="0" smtClean="0"/>
              <a:t> </a:t>
            </a:r>
            <a:r>
              <a:rPr lang="en-US" u="sng" dirty="0" err="1" smtClean="0"/>
              <a:t>efikasnija</a:t>
            </a:r>
            <a:r>
              <a:rPr lang="en-US" u="sng" dirty="0" smtClean="0"/>
              <a:t> u </a:t>
            </a:r>
            <a:r>
              <a:rPr lang="en-US" u="sng" dirty="0" err="1" smtClean="0"/>
              <a:t>proizvodnji</a:t>
            </a:r>
            <a:r>
              <a:rPr lang="en-US" u="sng" dirty="0" smtClean="0"/>
              <a:t> </a:t>
            </a:r>
            <a:r>
              <a:rPr lang="en-US" u="sng" dirty="0" err="1" smtClean="0"/>
              <a:t>onog</a:t>
            </a:r>
            <a:r>
              <a:rPr lang="en-US" u="sng" dirty="0" smtClean="0"/>
              <a:t> dobra </a:t>
            </a:r>
            <a:r>
              <a:rPr lang="en-US" u="sng" dirty="0" err="1" smtClean="0"/>
              <a:t>kod</a:t>
            </a:r>
            <a:r>
              <a:rPr lang="en-US" u="sng" dirty="0" smtClean="0"/>
              <a:t> </a:t>
            </a:r>
            <a:r>
              <a:rPr lang="en-US" u="sng" dirty="0" err="1" smtClean="0"/>
              <a:t>kojeg</a:t>
            </a:r>
            <a:r>
              <a:rPr lang="en-US" u="sng" dirty="0" smtClean="0"/>
              <a:t> se </a:t>
            </a:r>
            <a:r>
              <a:rPr lang="en-US" u="sng" dirty="0" err="1" smtClean="0"/>
              <a:t>intenzivnije</a:t>
            </a:r>
            <a:r>
              <a:rPr lang="en-US" u="sng" dirty="0" smtClean="0"/>
              <a:t> </a:t>
            </a:r>
            <a:r>
              <a:rPr lang="en-US" u="sng" dirty="0" err="1" smtClean="0"/>
              <a:t>koristi</a:t>
            </a:r>
            <a:r>
              <a:rPr lang="en-US" u="sng" dirty="0" smtClean="0"/>
              <a:t> </a:t>
            </a:r>
            <a:r>
              <a:rPr lang="en-US" u="sng" dirty="0" err="1" smtClean="0"/>
              <a:t>onaj</a:t>
            </a:r>
            <a:r>
              <a:rPr lang="en-US" u="sng" dirty="0" smtClean="0"/>
              <a:t> </a:t>
            </a:r>
            <a:r>
              <a:rPr lang="en-US" u="sng" dirty="0" err="1" smtClean="0"/>
              <a:t>resurs</a:t>
            </a:r>
            <a:r>
              <a:rPr lang="en-US" u="sng" dirty="0" smtClean="0"/>
              <a:t> </a:t>
            </a:r>
            <a:r>
              <a:rPr lang="en-US" u="sng" dirty="0" err="1" smtClean="0"/>
              <a:t>kojeg</a:t>
            </a:r>
            <a:r>
              <a:rPr lang="en-US" u="sng" dirty="0" smtClean="0"/>
              <a:t> </a:t>
            </a:r>
            <a:r>
              <a:rPr lang="en-US" u="sng" dirty="0" err="1" smtClean="0"/>
              <a:t>zemlja</a:t>
            </a:r>
            <a:r>
              <a:rPr lang="en-US" u="sng" dirty="0" smtClean="0"/>
              <a:t> </a:t>
            </a:r>
            <a:r>
              <a:rPr lang="en-US" u="sng" dirty="0" err="1" smtClean="0"/>
              <a:t>ima</a:t>
            </a:r>
            <a:r>
              <a:rPr lang="en-US" u="sng" dirty="0" smtClean="0"/>
              <a:t> u </a:t>
            </a:r>
            <a:r>
              <a:rPr lang="en-US" u="sng" dirty="0" err="1" smtClean="0"/>
              <a:t>većem</a:t>
            </a:r>
            <a:r>
              <a:rPr lang="en-US" u="sng" dirty="0" smtClean="0"/>
              <a:t> </a:t>
            </a:r>
            <a:r>
              <a:rPr lang="en-US" u="sng" dirty="0" err="1" smtClean="0"/>
              <a:t>broju</a:t>
            </a:r>
            <a:r>
              <a:rPr lang="en-US" u="sng" dirty="0" smtClean="0"/>
              <a:t> od </a:t>
            </a:r>
            <a:r>
              <a:rPr lang="en-US" u="sng" dirty="0" err="1" smtClean="0"/>
              <a:t>svih</a:t>
            </a:r>
            <a:r>
              <a:rPr lang="en-US" u="sng" dirty="0" smtClean="0"/>
              <a:t> </a:t>
            </a:r>
            <a:r>
              <a:rPr lang="en-US" u="sng" dirty="0" err="1" smtClean="0"/>
              <a:t>ostalih</a:t>
            </a:r>
            <a:endParaRPr lang="en-US" u="sng" dirty="0" smtClean="0"/>
          </a:p>
          <a:p>
            <a:r>
              <a:rPr lang="en-US" dirty="0" err="1" smtClean="0"/>
              <a:t>npr</a:t>
            </a:r>
            <a:r>
              <a:rPr lang="en-US" dirty="0" smtClean="0"/>
              <a:t>. </a:t>
            </a:r>
            <a:r>
              <a:rPr lang="en-US" dirty="0" err="1" smtClean="0"/>
              <a:t>zemlja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je </a:t>
            </a:r>
            <a:r>
              <a:rPr lang="en-US" dirty="0" err="1" smtClean="0"/>
              <a:t>bogata</a:t>
            </a:r>
            <a:r>
              <a:rPr lang="en-US" dirty="0" smtClean="0"/>
              <a:t> </a:t>
            </a:r>
            <a:r>
              <a:rPr lang="en-US" dirty="0" err="1" smtClean="0"/>
              <a:t>obradivim</a:t>
            </a:r>
            <a:r>
              <a:rPr lang="en-US" dirty="0" smtClean="0"/>
              <a:t> </a:t>
            </a:r>
            <a:r>
              <a:rPr lang="en-US" dirty="0" err="1" smtClean="0"/>
              <a:t>površinama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i="1" dirty="0" err="1" smtClean="0"/>
              <a:t>izvoziti</a:t>
            </a:r>
            <a:r>
              <a:rPr lang="en-US" dirty="0" smtClean="0"/>
              <a:t> </a:t>
            </a:r>
            <a:r>
              <a:rPr lang="en-US" dirty="0" err="1" smtClean="0"/>
              <a:t>onaj</a:t>
            </a:r>
            <a:r>
              <a:rPr lang="en-US" dirty="0" smtClean="0"/>
              <a:t> </a:t>
            </a:r>
            <a:r>
              <a:rPr lang="en-US" dirty="0" err="1" smtClean="0"/>
              <a:t>proizvod</a:t>
            </a:r>
            <a:r>
              <a:rPr lang="en-US" dirty="0" smtClean="0"/>
              <a:t> </a:t>
            </a:r>
            <a:r>
              <a:rPr lang="en-US" dirty="0" err="1" smtClean="0"/>
              <a:t>čija</a:t>
            </a:r>
            <a:r>
              <a:rPr lang="en-US" dirty="0" smtClean="0"/>
              <a:t> se </a:t>
            </a:r>
            <a:r>
              <a:rPr lang="en-US" dirty="0" err="1" smtClean="0"/>
              <a:t>proizvodnja</a:t>
            </a:r>
            <a:r>
              <a:rPr lang="en-US" dirty="0" smtClean="0"/>
              <a:t> </a:t>
            </a:r>
            <a:r>
              <a:rPr lang="en-US" dirty="0" err="1" smtClean="0"/>
              <a:t>najviše</a:t>
            </a:r>
            <a:r>
              <a:rPr lang="en-US" dirty="0" smtClean="0"/>
              <a:t> </a:t>
            </a:r>
            <a:r>
              <a:rPr lang="en-US" dirty="0" err="1" smtClean="0"/>
              <a:t>oslanja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zemlju</a:t>
            </a:r>
            <a:r>
              <a:rPr lang="en-US" dirty="0" smtClean="0"/>
              <a:t> a </a:t>
            </a:r>
            <a:r>
              <a:rPr lang="en-US" i="1" dirty="0" err="1" smtClean="0"/>
              <a:t>uvoziti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ostale</a:t>
            </a:r>
            <a:r>
              <a:rPr lang="en-US" dirty="0" smtClean="0"/>
              <a:t> </a:t>
            </a:r>
            <a:r>
              <a:rPr lang="en-US" dirty="0" err="1" smtClean="0"/>
              <a:t>proizvode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3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Otvorenost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gospodarstva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preduvjet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rasta</a:t>
            </a:r>
            <a:endParaRPr lang="en-US" sz="2800" b="1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err="1" smtClean="0"/>
              <a:t>Međunarodna</a:t>
            </a:r>
            <a:r>
              <a:rPr lang="en-US" b="1" dirty="0" smtClean="0"/>
              <a:t> </a:t>
            </a:r>
            <a:r>
              <a:rPr lang="en-US" b="1" dirty="0" err="1" smtClean="0"/>
              <a:t>ekonomija</a:t>
            </a:r>
            <a:r>
              <a:rPr lang="en-US" dirty="0" smtClean="0"/>
              <a:t> – grana </a:t>
            </a:r>
            <a:r>
              <a:rPr lang="en-US" dirty="0" err="1" smtClean="0"/>
              <a:t>ekonomije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se </a:t>
            </a:r>
            <a:r>
              <a:rPr lang="en-US" dirty="0" err="1" smtClean="0"/>
              <a:t>bavi</a:t>
            </a:r>
            <a:r>
              <a:rPr lang="en-US" dirty="0" smtClean="0"/>
              <a:t> </a:t>
            </a:r>
            <a:r>
              <a:rPr lang="en-US" dirty="0" err="1" smtClean="0"/>
              <a:t>proučavanjem</a:t>
            </a:r>
            <a:r>
              <a:rPr lang="en-US" dirty="0" smtClean="0"/>
              <a:t> </a:t>
            </a:r>
            <a:r>
              <a:rPr lang="en-US" dirty="0" err="1" smtClean="0"/>
              <a:t>zakonitosti</a:t>
            </a:r>
            <a:r>
              <a:rPr lang="en-US" dirty="0" smtClean="0"/>
              <a:t> u </a:t>
            </a:r>
            <a:r>
              <a:rPr lang="en-US" dirty="0" err="1" smtClean="0"/>
              <a:t>međunarodnoj</a:t>
            </a:r>
            <a:r>
              <a:rPr lang="en-US" dirty="0" smtClean="0"/>
              <a:t> </a:t>
            </a:r>
            <a:r>
              <a:rPr lang="en-US" dirty="0" err="1" smtClean="0"/>
              <a:t>razmjeni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, </a:t>
            </a:r>
            <a:r>
              <a:rPr lang="en-US" dirty="0" err="1" smtClean="0"/>
              <a:t>usluga</a:t>
            </a:r>
            <a:r>
              <a:rPr lang="en-US" dirty="0" smtClean="0"/>
              <a:t>, </a:t>
            </a:r>
            <a:r>
              <a:rPr lang="en-US" dirty="0" err="1" smtClean="0"/>
              <a:t>kapitala</a:t>
            </a:r>
            <a:r>
              <a:rPr lang="en-US" dirty="0" smtClean="0"/>
              <a:t>, </a:t>
            </a:r>
            <a:r>
              <a:rPr lang="en-US" dirty="0" err="1" smtClean="0"/>
              <a:t>ljudi</a:t>
            </a:r>
            <a:r>
              <a:rPr lang="en-US" dirty="0" smtClean="0"/>
              <a:t> i </a:t>
            </a:r>
            <a:r>
              <a:rPr lang="en-US" dirty="0" err="1" smtClean="0"/>
              <a:t>informacija</a:t>
            </a:r>
            <a:endParaRPr lang="en-US" dirty="0" smtClean="0"/>
          </a:p>
          <a:p>
            <a:r>
              <a:rPr lang="en-US" b="1" dirty="0" err="1" smtClean="0"/>
              <a:t>Otvorena</a:t>
            </a:r>
            <a:r>
              <a:rPr lang="en-US" b="1" dirty="0" smtClean="0"/>
              <a:t> </a:t>
            </a:r>
            <a:r>
              <a:rPr lang="en-US" b="1" dirty="0" err="1" smtClean="0"/>
              <a:t>ekonomija</a:t>
            </a:r>
            <a:r>
              <a:rPr lang="en-US" dirty="0" smtClean="0"/>
              <a:t> – </a:t>
            </a:r>
            <a:r>
              <a:rPr lang="en-US" dirty="0" err="1" smtClean="0"/>
              <a:t>ekonomija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je u </a:t>
            </a:r>
            <a:r>
              <a:rPr lang="en-US" dirty="0" err="1" smtClean="0"/>
              <a:t>značajnoj</a:t>
            </a:r>
            <a:r>
              <a:rPr lang="en-US" dirty="0" smtClean="0"/>
              <a:t> </a:t>
            </a:r>
            <a:r>
              <a:rPr lang="en-US" dirty="0" err="1" smtClean="0"/>
              <a:t>mjeri</a:t>
            </a:r>
            <a:r>
              <a:rPr lang="en-US" dirty="0" smtClean="0"/>
              <a:t> </a:t>
            </a:r>
            <a:r>
              <a:rPr lang="en-US" dirty="0" err="1" smtClean="0"/>
              <a:t>uključena</a:t>
            </a:r>
            <a:r>
              <a:rPr lang="en-US" dirty="0" smtClean="0"/>
              <a:t> u </a:t>
            </a:r>
            <a:r>
              <a:rPr lang="en-US" dirty="0" err="1" smtClean="0"/>
              <a:t>međunarodnu</a:t>
            </a:r>
            <a:r>
              <a:rPr lang="en-US" dirty="0" smtClean="0"/>
              <a:t> </a:t>
            </a:r>
            <a:r>
              <a:rPr lang="en-US" dirty="0" err="1" smtClean="0"/>
              <a:t>razmjenu</a:t>
            </a:r>
            <a:endParaRPr lang="en-US" dirty="0" smtClean="0"/>
          </a:p>
          <a:p>
            <a:r>
              <a:rPr lang="en-US" dirty="0" err="1" smtClean="0"/>
              <a:t>Stupanj</a:t>
            </a:r>
            <a:r>
              <a:rPr lang="en-US" dirty="0" smtClean="0"/>
              <a:t> </a:t>
            </a:r>
            <a:r>
              <a:rPr lang="en-US" dirty="0" err="1" smtClean="0"/>
              <a:t>otvorenosti</a:t>
            </a:r>
            <a:r>
              <a:rPr lang="en-US" dirty="0" smtClean="0"/>
              <a:t> </a:t>
            </a:r>
            <a:r>
              <a:rPr lang="en-US" dirty="0" err="1" smtClean="0"/>
              <a:t>varira</a:t>
            </a:r>
            <a:r>
              <a:rPr lang="en-US" dirty="0" smtClean="0"/>
              <a:t> od </a:t>
            </a:r>
            <a:r>
              <a:rPr lang="en-US" dirty="0" err="1" smtClean="0"/>
              <a:t>zemlje</a:t>
            </a:r>
            <a:r>
              <a:rPr lang="en-US" dirty="0" smtClean="0"/>
              <a:t> do </a:t>
            </a:r>
            <a:r>
              <a:rPr lang="en-US" dirty="0" err="1" smtClean="0"/>
              <a:t>zemlje</a:t>
            </a:r>
            <a:r>
              <a:rPr lang="en-US" dirty="0" smtClean="0"/>
              <a:t> a </a:t>
            </a:r>
            <a:r>
              <a:rPr lang="en-US" dirty="0" err="1" smtClean="0"/>
              <a:t>mjeri</a:t>
            </a:r>
            <a:r>
              <a:rPr lang="en-US" dirty="0" smtClean="0"/>
              <a:t> se </a:t>
            </a:r>
            <a:r>
              <a:rPr lang="en-US" dirty="0" err="1" smtClean="0"/>
              <a:t>trima</a:t>
            </a:r>
            <a:r>
              <a:rPr lang="en-US" dirty="0" smtClean="0"/>
              <a:t> </a:t>
            </a:r>
            <a:r>
              <a:rPr lang="en-US" dirty="0" err="1" smtClean="0"/>
              <a:t>jednostavnim</a:t>
            </a:r>
            <a:r>
              <a:rPr lang="en-US" dirty="0" smtClean="0"/>
              <a:t> </a:t>
            </a:r>
            <a:r>
              <a:rPr lang="en-US" dirty="0" err="1" smtClean="0"/>
              <a:t>pokazateljima</a:t>
            </a:r>
            <a:r>
              <a:rPr lang="en-US" dirty="0" smtClean="0"/>
              <a:t>:</a:t>
            </a:r>
          </a:p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714345"/>
              </p:ext>
            </p:extLst>
          </p:nvPr>
        </p:nvGraphicFramePr>
        <p:xfrm>
          <a:off x="3623553" y="4839088"/>
          <a:ext cx="2116082" cy="74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" name="Equation" r:id="rId3" imgW="1117600" imgH="393700" progId="Equation.3">
                  <p:embed/>
                </p:oleObj>
              </mc:Choice>
              <mc:Fallback>
                <p:oleObj name="Equation" r:id="rId3" imgW="11176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23553" y="4839088"/>
                        <a:ext cx="2116082" cy="74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720646"/>
              </p:ext>
            </p:extLst>
          </p:nvPr>
        </p:nvGraphicFramePr>
        <p:xfrm>
          <a:off x="1603793" y="4839540"/>
          <a:ext cx="1321750" cy="744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" name="Equation" r:id="rId5" imgW="698500" imgH="393700" progId="Equation.3">
                  <p:embed/>
                </p:oleObj>
              </mc:Choice>
              <mc:Fallback>
                <p:oleObj name="Equation" r:id="rId5" imgW="6985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03793" y="4839540"/>
                        <a:ext cx="1321750" cy="7449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840479"/>
              </p:ext>
            </p:extLst>
          </p:nvPr>
        </p:nvGraphicFramePr>
        <p:xfrm>
          <a:off x="6498474" y="4839088"/>
          <a:ext cx="1318850" cy="743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" name="Equation" r:id="rId7" imgW="698500" imgH="393700" progId="Equation.3">
                  <p:embed/>
                </p:oleObj>
              </mc:Choice>
              <mc:Fallback>
                <p:oleObj name="Equation" r:id="rId7" imgW="6985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98474" y="4839088"/>
                        <a:ext cx="1318850" cy="7433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63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Vernonova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teorija</a:t>
            </a:r>
            <a:endParaRPr lang="en-US" sz="2800" b="1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Raymond Vernon 1966. g.</a:t>
            </a:r>
          </a:p>
          <a:p>
            <a:r>
              <a:rPr lang="en-US" dirty="0" err="1" smtClean="0"/>
              <a:t>Zemlja</a:t>
            </a:r>
            <a:r>
              <a:rPr lang="en-US" dirty="0" smtClean="0"/>
              <a:t> ne </a:t>
            </a:r>
            <a:r>
              <a:rPr lang="en-US" dirty="0" err="1" smtClean="0"/>
              <a:t>mora</a:t>
            </a:r>
            <a:r>
              <a:rPr lang="en-US" dirty="0" smtClean="0"/>
              <a:t> </a:t>
            </a:r>
            <a:r>
              <a:rPr lang="en-US" dirty="0" err="1" smtClean="0"/>
              <a:t>trajno</a:t>
            </a:r>
            <a:r>
              <a:rPr lang="en-US" dirty="0" smtClean="0"/>
              <a:t>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komparativnu</a:t>
            </a:r>
            <a:r>
              <a:rPr lang="en-US" dirty="0" smtClean="0"/>
              <a:t> </a:t>
            </a:r>
            <a:r>
              <a:rPr lang="en-US" dirty="0" err="1" smtClean="0"/>
              <a:t>prednost</a:t>
            </a:r>
            <a:r>
              <a:rPr lang="en-US" dirty="0" smtClean="0"/>
              <a:t> u </a:t>
            </a:r>
            <a:r>
              <a:rPr lang="en-US" dirty="0" err="1" smtClean="0"/>
              <a:t>proizvodnji</a:t>
            </a:r>
            <a:r>
              <a:rPr lang="en-US" dirty="0" smtClean="0"/>
              <a:t> </a:t>
            </a:r>
            <a:r>
              <a:rPr lang="en-US" dirty="0" err="1" smtClean="0"/>
              <a:t>nekog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, </a:t>
            </a:r>
            <a:r>
              <a:rPr lang="en-US" dirty="0" err="1" smtClean="0"/>
              <a:t>već</a:t>
            </a:r>
            <a:r>
              <a:rPr lang="en-US" dirty="0" smtClean="0"/>
              <a:t> se </a:t>
            </a:r>
            <a:r>
              <a:rPr lang="en-US" dirty="0" err="1" smtClean="0"/>
              <a:t>uvjeti</a:t>
            </a:r>
            <a:r>
              <a:rPr lang="en-US" dirty="0" smtClean="0"/>
              <a:t> </a:t>
            </a:r>
            <a:r>
              <a:rPr lang="en-US" dirty="0" err="1" smtClean="0"/>
              <a:t>razmjene</a:t>
            </a:r>
            <a:r>
              <a:rPr lang="en-US" dirty="0" smtClean="0"/>
              <a:t> </a:t>
            </a:r>
            <a:r>
              <a:rPr lang="en-US" dirty="0" err="1" smtClean="0"/>
              <a:t>mijenjaju</a:t>
            </a:r>
            <a:r>
              <a:rPr lang="en-US" dirty="0" smtClean="0"/>
              <a:t> </a:t>
            </a:r>
            <a:r>
              <a:rPr lang="en-US" dirty="0" err="1" smtClean="0"/>
              <a:t>ovisno</a:t>
            </a:r>
            <a:r>
              <a:rPr lang="en-US" dirty="0" smtClean="0"/>
              <a:t> o </a:t>
            </a:r>
            <a:r>
              <a:rPr lang="en-US" dirty="0" err="1" smtClean="0"/>
              <a:t>fazi</a:t>
            </a:r>
            <a:r>
              <a:rPr lang="en-US" dirty="0" smtClean="0"/>
              <a:t> </a:t>
            </a:r>
            <a:r>
              <a:rPr lang="en-US" dirty="0" err="1" smtClean="0"/>
              <a:t>životnog</a:t>
            </a:r>
            <a:r>
              <a:rPr lang="en-US" dirty="0" smtClean="0"/>
              <a:t> </a:t>
            </a:r>
            <a:r>
              <a:rPr lang="en-US" dirty="0" err="1" smtClean="0"/>
              <a:t>ciklusa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endParaRPr lang="en-US" dirty="0"/>
          </a:p>
          <a:p>
            <a:r>
              <a:rPr lang="en-US" b="1" dirty="0" err="1" smtClean="0"/>
              <a:t>Zemlje</a:t>
            </a:r>
            <a:r>
              <a:rPr lang="en-US" b="1" dirty="0" smtClean="0"/>
              <a:t> </a:t>
            </a:r>
            <a:r>
              <a:rPr lang="en-US" b="1" dirty="0" err="1" smtClean="0"/>
              <a:t>inovatori</a:t>
            </a:r>
            <a:r>
              <a:rPr lang="en-US" dirty="0" smtClean="0"/>
              <a:t> – </a:t>
            </a:r>
            <a:r>
              <a:rPr lang="en-US" dirty="0" err="1" smtClean="0"/>
              <a:t>razvijene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stvaraju</a:t>
            </a:r>
            <a:r>
              <a:rPr lang="en-US" dirty="0" smtClean="0"/>
              <a:t> </a:t>
            </a:r>
            <a:r>
              <a:rPr lang="en-US" dirty="0" err="1" smtClean="0"/>
              <a:t>nove</a:t>
            </a:r>
            <a:r>
              <a:rPr lang="en-US" dirty="0" smtClean="0"/>
              <a:t> </a:t>
            </a:r>
            <a:r>
              <a:rPr lang="en-US" dirty="0" err="1" smtClean="0"/>
              <a:t>proizvode</a:t>
            </a:r>
            <a:endParaRPr lang="en-US" dirty="0" smtClean="0"/>
          </a:p>
          <a:p>
            <a:r>
              <a:rPr lang="en-US" b="1" dirty="0" err="1" smtClean="0"/>
              <a:t>Zemlje</a:t>
            </a:r>
            <a:r>
              <a:rPr lang="en-US" b="1" dirty="0" smtClean="0"/>
              <a:t> </a:t>
            </a:r>
            <a:r>
              <a:rPr lang="en-US" b="1" dirty="0" err="1" smtClean="0"/>
              <a:t>imitatori</a:t>
            </a:r>
            <a:r>
              <a:rPr lang="en-US" dirty="0" smtClean="0"/>
              <a:t> – </a:t>
            </a:r>
            <a:r>
              <a:rPr lang="en-US" dirty="0" err="1" smtClean="0"/>
              <a:t>preuzimaju</a:t>
            </a:r>
            <a:r>
              <a:rPr lang="en-US" dirty="0" smtClean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 </a:t>
            </a:r>
            <a:r>
              <a:rPr lang="en-US" dirty="0" err="1" smtClean="0"/>
              <a:t>zastarjelih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</a:t>
            </a:r>
            <a:r>
              <a:rPr lang="en-US" dirty="0" err="1" smtClean="0"/>
              <a:t>inovatora</a:t>
            </a:r>
            <a:r>
              <a:rPr lang="en-US" dirty="0" smtClean="0"/>
              <a:t> (</a:t>
            </a:r>
            <a:r>
              <a:rPr lang="en-US" dirty="0" err="1" smtClean="0"/>
              <a:t>jeftinija</a:t>
            </a:r>
            <a:r>
              <a:rPr lang="en-US" dirty="0" smtClean="0"/>
              <a:t> </a:t>
            </a:r>
            <a:r>
              <a:rPr lang="en-US" dirty="0" err="1" smtClean="0"/>
              <a:t>radna</a:t>
            </a:r>
            <a:r>
              <a:rPr lang="en-US" dirty="0" smtClean="0"/>
              <a:t> </a:t>
            </a:r>
            <a:r>
              <a:rPr lang="en-US" dirty="0" err="1" smtClean="0"/>
              <a:t>snaga</a:t>
            </a:r>
            <a:r>
              <a:rPr lang="en-US" dirty="0" smtClean="0"/>
              <a:t>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2147440"/>
            <a:ext cx="51181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Teorija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konkurentskih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prednosti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Michael Porter 1990. g.</a:t>
            </a:r>
          </a:p>
          <a:p>
            <a:r>
              <a:rPr lang="en-US" dirty="0" err="1" smtClean="0"/>
              <a:t>Promatrao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način</a:t>
            </a:r>
            <a:r>
              <a:rPr lang="en-US" dirty="0" smtClean="0"/>
              <a:t> </a:t>
            </a:r>
            <a:r>
              <a:rPr lang="en-US" dirty="0" err="1" smtClean="0"/>
              <a:t>odabrane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poboljšavaju</a:t>
            </a:r>
            <a:r>
              <a:rPr lang="en-US" dirty="0" smtClean="0"/>
              <a:t> </a:t>
            </a:r>
            <a:r>
              <a:rPr lang="en-US" dirty="0" err="1" smtClean="0"/>
              <a:t>svoju</a:t>
            </a:r>
            <a:r>
              <a:rPr lang="en-US" dirty="0" smtClean="0"/>
              <a:t> </a:t>
            </a:r>
            <a:r>
              <a:rPr lang="en-US" b="1" dirty="0" err="1" smtClean="0"/>
              <a:t>konkurentnost</a:t>
            </a:r>
            <a:endParaRPr lang="en-US" b="1" dirty="0" smtClean="0"/>
          </a:p>
          <a:p>
            <a:r>
              <a:rPr lang="en-US" dirty="0" err="1" smtClean="0"/>
              <a:t>Zemlja</a:t>
            </a:r>
            <a:r>
              <a:rPr lang="en-US" dirty="0" smtClean="0"/>
              <a:t> je </a:t>
            </a:r>
            <a:r>
              <a:rPr lang="en-US" dirty="0" err="1" smtClean="0"/>
              <a:t>konkurentnija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svjetskom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i="1" dirty="0" err="1" smtClean="0"/>
              <a:t>pozitivnu</a:t>
            </a:r>
            <a:r>
              <a:rPr lang="en-US" i="1" dirty="0" smtClean="0"/>
              <a:t> </a:t>
            </a:r>
            <a:r>
              <a:rPr lang="en-US" i="1" dirty="0" err="1" smtClean="0"/>
              <a:t>vanjskotrgovinsku</a:t>
            </a:r>
            <a:r>
              <a:rPr lang="en-US" i="1" dirty="0" smtClean="0"/>
              <a:t> </a:t>
            </a:r>
            <a:r>
              <a:rPr lang="en-US" i="1" dirty="0" err="1" smtClean="0"/>
              <a:t>bilancu</a:t>
            </a:r>
            <a:r>
              <a:rPr lang="en-US" i="1" dirty="0" smtClean="0"/>
              <a:t>, </a:t>
            </a:r>
            <a:r>
              <a:rPr lang="en-US" i="1" dirty="0" err="1" smtClean="0"/>
              <a:t>niže</a:t>
            </a:r>
            <a:r>
              <a:rPr lang="en-US" i="1" dirty="0" smtClean="0"/>
              <a:t> </a:t>
            </a:r>
            <a:r>
              <a:rPr lang="en-US" i="1" dirty="0" err="1" smtClean="0"/>
              <a:t>jedinične</a:t>
            </a:r>
            <a:r>
              <a:rPr lang="en-US" i="1" dirty="0" smtClean="0"/>
              <a:t> </a:t>
            </a:r>
            <a:r>
              <a:rPr lang="en-US" i="1" dirty="0" err="1" smtClean="0"/>
              <a:t>troškove</a:t>
            </a:r>
            <a:r>
              <a:rPr lang="en-US" i="1" dirty="0" smtClean="0"/>
              <a:t> </a:t>
            </a:r>
            <a:r>
              <a:rPr lang="en-US" i="1" dirty="0" err="1" smtClean="0"/>
              <a:t>proizvodnje</a:t>
            </a:r>
            <a:r>
              <a:rPr lang="en-US" i="1" dirty="0" smtClean="0"/>
              <a:t> i </a:t>
            </a:r>
            <a:r>
              <a:rPr lang="en-US" i="1" dirty="0" err="1" smtClean="0"/>
              <a:t>stabilni</a:t>
            </a:r>
            <a:r>
              <a:rPr lang="en-US" i="1" dirty="0" smtClean="0"/>
              <a:t> </a:t>
            </a:r>
            <a:r>
              <a:rPr lang="en-US" i="1" dirty="0" err="1" smtClean="0"/>
              <a:t>tečaj</a:t>
            </a:r>
            <a:endParaRPr lang="en-US" i="1" dirty="0" smtClean="0"/>
          </a:p>
          <a:p>
            <a:r>
              <a:rPr lang="en-US" b="1" dirty="0" err="1" smtClean="0"/>
              <a:t>Dinamički</a:t>
            </a:r>
            <a:r>
              <a:rPr lang="en-US" b="1" dirty="0" smtClean="0"/>
              <a:t> “</a:t>
            </a:r>
            <a:r>
              <a:rPr lang="en-US" b="1" dirty="0" err="1" smtClean="0"/>
              <a:t>dijamantni</a:t>
            </a:r>
            <a:r>
              <a:rPr lang="en-US" b="1" dirty="0" smtClean="0"/>
              <a:t>” model </a:t>
            </a:r>
            <a:r>
              <a:rPr lang="en-US" b="1" dirty="0" err="1" smtClean="0"/>
              <a:t>konkurentskih</a:t>
            </a:r>
            <a:r>
              <a:rPr lang="en-US" b="1" dirty="0" smtClean="0"/>
              <a:t> </a:t>
            </a:r>
            <a:r>
              <a:rPr lang="en-US" b="1" dirty="0" err="1" smtClean="0"/>
              <a:t>prednosti</a:t>
            </a:r>
            <a:r>
              <a:rPr lang="en-US" b="1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četiri</a:t>
            </a:r>
            <a:r>
              <a:rPr lang="en-US" dirty="0" smtClean="0"/>
              <a:t> </a:t>
            </a:r>
            <a:r>
              <a:rPr lang="en-US" dirty="0" err="1" smtClean="0"/>
              <a:t>faktorska</a:t>
            </a:r>
            <a:r>
              <a:rPr lang="en-US" dirty="0" smtClean="0"/>
              <a:t> </a:t>
            </a:r>
            <a:r>
              <a:rPr lang="en-US" dirty="0" err="1" smtClean="0"/>
              <a:t>čimbenika</a:t>
            </a:r>
            <a:r>
              <a:rPr lang="en-US" dirty="0" smtClean="0"/>
              <a:t> </a:t>
            </a:r>
            <a:r>
              <a:rPr lang="en-US" dirty="0" err="1" smtClean="0"/>
              <a:t>važna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određivanje</a:t>
            </a:r>
            <a:r>
              <a:rPr lang="en-US" dirty="0" smtClean="0"/>
              <a:t> </a:t>
            </a:r>
            <a:r>
              <a:rPr lang="en-US" dirty="0" err="1" smtClean="0"/>
              <a:t>konkurentske</a:t>
            </a:r>
            <a:r>
              <a:rPr lang="en-US" dirty="0" smtClean="0"/>
              <a:t> </a:t>
            </a:r>
            <a:r>
              <a:rPr lang="en-US" dirty="0" err="1" smtClean="0"/>
              <a:t>prednosti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1928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Faktorski</a:t>
            </a:r>
            <a:r>
              <a:rPr lang="en-US" u="sng" dirty="0" smtClean="0"/>
              <a:t> </a:t>
            </a:r>
            <a:r>
              <a:rPr lang="en-US" u="sng" dirty="0" err="1" smtClean="0"/>
              <a:t>uvjeti</a:t>
            </a:r>
            <a:r>
              <a:rPr lang="en-US" dirty="0" smtClean="0"/>
              <a:t> – </a:t>
            </a:r>
            <a:r>
              <a:rPr lang="en-US" dirty="0" err="1" smtClean="0"/>
              <a:t>resursi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važan</a:t>
            </a:r>
            <a:r>
              <a:rPr lang="en-US" dirty="0" smtClean="0"/>
              <a:t> </a:t>
            </a:r>
            <a:r>
              <a:rPr lang="en-US" dirty="0" err="1" smtClean="0"/>
              <a:t>čimbenik</a:t>
            </a:r>
            <a:r>
              <a:rPr lang="en-US" dirty="0" smtClean="0"/>
              <a:t>, ne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količine</a:t>
            </a:r>
            <a:r>
              <a:rPr lang="en-US" dirty="0" smtClean="0"/>
              <a:t> </a:t>
            </a:r>
            <a:r>
              <a:rPr lang="en-US" dirty="0" err="1" smtClean="0"/>
              <a:t>već</a:t>
            </a:r>
            <a:r>
              <a:rPr lang="en-US" dirty="0" smtClean="0"/>
              <a:t> i </a:t>
            </a:r>
            <a:r>
              <a:rPr lang="en-US" dirty="0" err="1" smtClean="0"/>
              <a:t>kvaliteta</a:t>
            </a:r>
            <a:r>
              <a:rPr lang="en-US" dirty="0" smtClean="0"/>
              <a:t>, </a:t>
            </a:r>
            <a:r>
              <a:rPr lang="en-US" dirty="0" err="1" smtClean="0"/>
              <a:t>kontinuirano</a:t>
            </a:r>
            <a:r>
              <a:rPr lang="en-US" dirty="0" smtClean="0"/>
              <a:t> </a:t>
            </a:r>
            <a:r>
              <a:rPr lang="en-US" dirty="0" err="1" smtClean="0"/>
              <a:t>unapređenje</a:t>
            </a:r>
            <a:r>
              <a:rPr lang="en-US" dirty="0" smtClean="0"/>
              <a:t> i </a:t>
            </a:r>
            <a:r>
              <a:rPr lang="en-US" dirty="0" err="1" smtClean="0"/>
              <a:t>pravilno</a:t>
            </a:r>
            <a:r>
              <a:rPr lang="en-US" dirty="0" smtClean="0"/>
              <a:t> </a:t>
            </a:r>
            <a:r>
              <a:rPr lang="en-US" dirty="0" err="1" smtClean="0"/>
              <a:t>korištenje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Uvjeti</a:t>
            </a:r>
            <a:r>
              <a:rPr lang="en-US" u="sng" dirty="0" smtClean="0"/>
              <a:t> </a:t>
            </a:r>
            <a:r>
              <a:rPr lang="en-US" u="sng" dirty="0" err="1" smtClean="0"/>
              <a:t>potražnje</a:t>
            </a:r>
            <a:r>
              <a:rPr lang="en-US" dirty="0" smtClean="0"/>
              <a:t> – </a:t>
            </a:r>
            <a:r>
              <a:rPr lang="en-US" dirty="0" err="1" smtClean="0"/>
              <a:t>napredne</a:t>
            </a:r>
            <a:r>
              <a:rPr lang="en-US" dirty="0" smtClean="0"/>
              <a:t> i </a:t>
            </a:r>
            <a:r>
              <a:rPr lang="en-US" dirty="0" err="1" smtClean="0"/>
              <a:t>sofisticirane</a:t>
            </a:r>
            <a:r>
              <a:rPr lang="en-US" dirty="0" smtClean="0"/>
              <a:t> </a:t>
            </a:r>
            <a:r>
              <a:rPr lang="en-US" dirty="0" err="1" smtClean="0"/>
              <a:t>potrebe</a:t>
            </a:r>
            <a:r>
              <a:rPr lang="en-US" dirty="0" smtClean="0"/>
              <a:t> </a:t>
            </a:r>
            <a:r>
              <a:rPr lang="en-US" dirty="0" err="1" smtClean="0"/>
              <a:t>potrošača</a:t>
            </a:r>
            <a:r>
              <a:rPr lang="en-US" dirty="0" smtClean="0"/>
              <a:t> </a:t>
            </a:r>
            <a:r>
              <a:rPr lang="en-US" dirty="0" err="1" smtClean="0"/>
              <a:t>zahtijevaju</a:t>
            </a:r>
            <a:r>
              <a:rPr lang="en-US" dirty="0" smtClean="0"/>
              <a:t> </a:t>
            </a:r>
            <a:r>
              <a:rPr lang="en-US" dirty="0" err="1" smtClean="0"/>
              <a:t>inovacije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dovode</a:t>
            </a:r>
            <a:r>
              <a:rPr lang="en-US" dirty="0" smtClean="0"/>
              <a:t> do </a:t>
            </a:r>
            <a:r>
              <a:rPr lang="en-US" dirty="0" err="1" smtClean="0"/>
              <a:t>prednosti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domaćem</a:t>
            </a:r>
            <a:r>
              <a:rPr lang="en-US" dirty="0" smtClean="0"/>
              <a:t> i </a:t>
            </a:r>
            <a:r>
              <a:rPr lang="en-US" dirty="0" err="1" smtClean="0"/>
              <a:t>svjetskom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Povezane</a:t>
            </a:r>
            <a:r>
              <a:rPr lang="en-US" u="sng" dirty="0" smtClean="0"/>
              <a:t> i </a:t>
            </a:r>
            <a:r>
              <a:rPr lang="en-US" u="sng" dirty="0" err="1" smtClean="0"/>
              <a:t>podupirujuće</a:t>
            </a:r>
            <a:r>
              <a:rPr lang="en-US" u="sng" dirty="0" smtClean="0"/>
              <a:t> </a:t>
            </a:r>
            <a:r>
              <a:rPr lang="en-US" u="sng" dirty="0" err="1" smtClean="0"/>
              <a:t>industrije</a:t>
            </a:r>
            <a:r>
              <a:rPr lang="en-US" dirty="0" smtClean="0"/>
              <a:t> – </a:t>
            </a:r>
            <a:r>
              <a:rPr lang="en-US" dirty="0" err="1" smtClean="0"/>
              <a:t>razvijene</a:t>
            </a:r>
            <a:r>
              <a:rPr lang="en-US" dirty="0" smtClean="0"/>
              <a:t> </a:t>
            </a:r>
            <a:r>
              <a:rPr lang="en-US" dirty="0" err="1" smtClean="0"/>
              <a:t>povezane</a:t>
            </a:r>
            <a:r>
              <a:rPr lang="en-US" dirty="0" smtClean="0"/>
              <a:t> i </a:t>
            </a:r>
            <a:r>
              <a:rPr lang="en-US" dirty="0" err="1" smtClean="0"/>
              <a:t>podupirujuće</a:t>
            </a:r>
            <a:r>
              <a:rPr lang="en-US" dirty="0" smtClean="0"/>
              <a:t> </a:t>
            </a:r>
            <a:r>
              <a:rPr lang="en-US" dirty="0" err="1" smtClean="0"/>
              <a:t>industrije</a:t>
            </a:r>
            <a:r>
              <a:rPr lang="en-US" dirty="0" smtClean="0"/>
              <a:t> </a:t>
            </a:r>
            <a:r>
              <a:rPr lang="en-US" dirty="0" err="1" smtClean="0"/>
              <a:t>omogućuju</a:t>
            </a:r>
            <a:r>
              <a:rPr lang="en-US" dirty="0" smtClean="0"/>
              <a:t> </a:t>
            </a:r>
            <a:r>
              <a:rPr lang="en-US" dirty="0" err="1" smtClean="0"/>
              <a:t>usavršavanje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i </a:t>
            </a:r>
            <a:r>
              <a:rPr lang="en-US" dirty="0" err="1" smtClean="0"/>
              <a:t>jeftiniji</a:t>
            </a:r>
            <a:r>
              <a:rPr lang="en-US" dirty="0" smtClean="0"/>
              <a:t> i </a:t>
            </a:r>
            <a:r>
              <a:rPr lang="en-US" dirty="0" err="1" smtClean="0"/>
              <a:t>inovativniji</a:t>
            </a:r>
            <a:r>
              <a:rPr lang="en-US" dirty="0" smtClean="0"/>
              <a:t> input u </a:t>
            </a:r>
            <a:r>
              <a:rPr lang="en-US" dirty="0" err="1" smtClean="0"/>
              <a:t>proizvodnji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Strategija</a:t>
            </a:r>
            <a:r>
              <a:rPr lang="en-US" u="sng" dirty="0" smtClean="0"/>
              <a:t> </a:t>
            </a:r>
            <a:r>
              <a:rPr lang="en-US" u="sng" dirty="0" err="1" smtClean="0"/>
              <a:t>poduzeća</a:t>
            </a:r>
            <a:r>
              <a:rPr lang="en-US" u="sng" dirty="0" smtClean="0"/>
              <a:t> i </a:t>
            </a:r>
            <a:r>
              <a:rPr lang="en-US" u="sng" dirty="0" err="1" smtClean="0"/>
              <a:t>konkurencija</a:t>
            </a:r>
            <a:r>
              <a:rPr lang="en-US" dirty="0" smtClean="0"/>
              <a:t> – u </a:t>
            </a:r>
            <a:r>
              <a:rPr lang="en-US" dirty="0" err="1" smtClean="0"/>
              <a:t>nekim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zastupljenije</a:t>
            </a:r>
            <a:r>
              <a:rPr lang="en-US" dirty="0" smtClean="0"/>
              <a:t> </a:t>
            </a:r>
            <a:r>
              <a:rPr lang="en-US" dirty="0" err="1" smtClean="0"/>
              <a:t>multinacionalne</a:t>
            </a:r>
            <a:r>
              <a:rPr lang="en-US" dirty="0" smtClean="0"/>
              <a:t> </a:t>
            </a:r>
            <a:r>
              <a:rPr lang="en-US" dirty="0" err="1" smtClean="0"/>
              <a:t>kompanije</a:t>
            </a:r>
            <a:r>
              <a:rPr lang="en-US" dirty="0" smtClean="0"/>
              <a:t>, u </a:t>
            </a:r>
            <a:r>
              <a:rPr lang="en-US" dirty="0" err="1" smtClean="0"/>
              <a:t>drugima</a:t>
            </a:r>
            <a:r>
              <a:rPr lang="en-US" dirty="0" smtClean="0"/>
              <a:t> </a:t>
            </a:r>
            <a:r>
              <a:rPr lang="en-US" dirty="0" err="1" smtClean="0"/>
              <a:t>obiteljske</a:t>
            </a:r>
            <a:r>
              <a:rPr lang="en-US" dirty="0" smtClean="0"/>
              <a:t> </a:t>
            </a:r>
            <a:r>
              <a:rPr lang="en-US" dirty="0" err="1" smtClean="0"/>
              <a:t>kompanije</a:t>
            </a:r>
            <a:r>
              <a:rPr lang="en-US" dirty="0" smtClean="0"/>
              <a:t>, u </a:t>
            </a:r>
            <a:r>
              <a:rPr lang="en-US" dirty="0" err="1" smtClean="0"/>
              <a:t>nekim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 se </a:t>
            </a:r>
            <a:r>
              <a:rPr lang="en-US" dirty="0" err="1" smtClean="0"/>
              <a:t>gleda</a:t>
            </a:r>
            <a:r>
              <a:rPr lang="en-US" dirty="0" smtClean="0"/>
              <a:t> </a:t>
            </a:r>
            <a:r>
              <a:rPr lang="en-US" dirty="0" err="1" smtClean="0"/>
              <a:t>dugoročna</a:t>
            </a:r>
            <a:r>
              <a:rPr lang="en-US" dirty="0" smtClean="0"/>
              <a:t> </a:t>
            </a:r>
            <a:r>
              <a:rPr lang="en-US" dirty="0" err="1" smtClean="0"/>
              <a:t>strategija</a:t>
            </a:r>
            <a:r>
              <a:rPr lang="en-US" dirty="0" smtClean="0"/>
              <a:t> a u </a:t>
            </a:r>
            <a:r>
              <a:rPr lang="en-US" dirty="0" err="1" smtClean="0"/>
              <a:t>nekima</a:t>
            </a:r>
            <a:r>
              <a:rPr lang="en-US" dirty="0" smtClean="0"/>
              <a:t> </a:t>
            </a:r>
            <a:r>
              <a:rPr lang="en-US" dirty="0" err="1" smtClean="0"/>
              <a:t>kratkoročni</a:t>
            </a:r>
            <a:r>
              <a:rPr lang="en-US" dirty="0" smtClean="0"/>
              <a:t> profit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4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Cijeli</a:t>
            </a:r>
            <a:r>
              <a:rPr lang="en-US" dirty="0" smtClean="0"/>
              <a:t> </a:t>
            </a:r>
            <a:r>
              <a:rPr lang="en-US" dirty="0" err="1" smtClean="0"/>
              <a:t>sustav</a:t>
            </a:r>
            <a:r>
              <a:rPr lang="en-US" dirty="0" smtClean="0"/>
              <a:t> </a:t>
            </a:r>
            <a:r>
              <a:rPr lang="en-US" dirty="0" err="1" smtClean="0"/>
              <a:t>unutar</a:t>
            </a:r>
            <a:r>
              <a:rPr lang="en-US" dirty="0" smtClean="0"/>
              <a:t>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je </a:t>
            </a:r>
            <a:r>
              <a:rPr lang="en-US" dirty="0" err="1" smtClean="0"/>
              <a:t>međusobno</a:t>
            </a:r>
            <a:r>
              <a:rPr lang="en-US" dirty="0" smtClean="0"/>
              <a:t> </a:t>
            </a:r>
            <a:r>
              <a:rPr lang="en-US" dirty="0" err="1" smtClean="0"/>
              <a:t>povezan</a:t>
            </a:r>
            <a:endParaRPr lang="en-US" dirty="0" smtClean="0"/>
          </a:p>
          <a:p>
            <a:r>
              <a:rPr lang="en-US" dirty="0" err="1" smtClean="0"/>
              <a:t>Zadaci</a:t>
            </a:r>
            <a:r>
              <a:rPr lang="en-US" dirty="0" smtClean="0"/>
              <a:t> </a:t>
            </a:r>
            <a:r>
              <a:rPr lang="en-US" dirty="0" err="1" smtClean="0"/>
              <a:t>države</a:t>
            </a:r>
            <a:r>
              <a:rPr lang="en-US" dirty="0" smtClean="0"/>
              <a:t>: </a:t>
            </a:r>
            <a:r>
              <a:rPr lang="en-US" i="1" dirty="0" err="1" smtClean="0"/>
              <a:t>poticanje</a:t>
            </a:r>
            <a:r>
              <a:rPr lang="en-US" i="1" dirty="0" smtClean="0"/>
              <a:t> </a:t>
            </a:r>
            <a:r>
              <a:rPr lang="en-US" i="1" dirty="0" err="1" smtClean="0"/>
              <a:t>poduzeća</a:t>
            </a:r>
            <a:r>
              <a:rPr lang="en-US" i="1" dirty="0" smtClean="0"/>
              <a:t> da </a:t>
            </a:r>
            <a:r>
              <a:rPr lang="en-US" i="1" dirty="0" err="1" smtClean="0"/>
              <a:t>povećaju</a:t>
            </a:r>
            <a:r>
              <a:rPr lang="en-US" i="1" dirty="0" smtClean="0"/>
              <a:t> </a:t>
            </a:r>
            <a:r>
              <a:rPr lang="en-US" i="1" dirty="0" err="1" smtClean="0"/>
              <a:t>efikasnost</a:t>
            </a:r>
            <a:r>
              <a:rPr lang="en-US" i="1" dirty="0" smtClean="0"/>
              <a:t>, </a:t>
            </a:r>
            <a:r>
              <a:rPr lang="en-US" i="1" dirty="0" err="1" smtClean="0"/>
              <a:t>poticanje</a:t>
            </a:r>
            <a:r>
              <a:rPr lang="en-US" i="1" dirty="0" smtClean="0"/>
              <a:t> </a:t>
            </a:r>
            <a:r>
              <a:rPr lang="en-US" i="1" dirty="0" err="1" smtClean="0"/>
              <a:t>potražnje</a:t>
            </a:r>
            <a:r>
              <a:rPr lang="en-US" i="1" dirty="0" smtClean="0"/>
              <a:t> </a:t>
            </a:r>
            <a:r>
              <a:rPr lang="en-US" i="1" dirty="0" err="1" smtClean="0"/>
              <a:t>za</a:t>
            </a:r>
            <a:r>
              <a:rPr lang="en-US" i="1" dirty="0" smtClean="0"/>
              <a:t> </a:t>
            </a:r>
            <a:r>
              <a:rPr lang="en-US" i="1" dirty="0" err="1" smtClean="0"/>
              <a:t>novorazvijenim</a:t>
            </a:r>
            <a:r>
              <a:rPr lang="en-US" i="1" dirty="0" smtClean="0"/>
              <a:t> </a:t>
            </a:r>
            <a:r>
              <a:rPr lang="en-US" i="1" dirty="0" err="1" smtClean="0"/>
              <a:t>proizvodima</a:t>
            </a:r>
            <a:r>
              <a:rPr lang="en-US" i="1" dirty="0" smtClean="0"/>
              <a:t>, </a:t>
            </a:r>
            <a:r>
              <a:rPr lang="en-US" i="1" dirty="0" err="1" smtClean="0"/>
              <a:t>ulaganje</a:t>
            </a:r>
            <a:r>
              <a:rPr lang="en-US" i="1" dirty="0" smtClean="0"/>
              <a:t> u </a:t>
            </a:r>
            <a:r>
              <a:rPr lang="en-US" i="1" dirty="0" err="1" smtClean="0"/>
              <a:t>obrazovanje</a:t>
            </a:r>
            <a:r>
              <a:rPr lang="en-US" i="1" dirty="0" smtClean="0"/>
              <a:t> i </a:t>
            </a:r>
            <a:r>
              <a:rPr lang="en-US" i="1" dirty="0" err="1" smtClean="0"/>
              <a:t>infrastrukturu</a:t>
            </a:r>
            <a:r>
              <a:rPr lang="en-US" i="1" dirty="0" smtClean="0"/>
              <a:t>, </a:t>
            </a:r>
            <a:r>
              <a:rPr lang="en-US" i="1" dirty="0" err="1" smtClean="0"/>
              <a:t>poticanje</a:t>
            </a:r>
            <a:r>
              <a:rPr lang="en-US" i="1" dirty="0" smtClean="0"/>
              <a:t> </a:t>
            </a:r>
            <a:r>
              <a:rPr lang="en-US" i="1" dirty="0" err="1" smtClean="0"/>
              <a:t>lokalne</a:t>
            </a:r>
            <a:r>
              <a:rPr lang="en-US" i="1" dirty="0" smtClean="0"/>
              <a:t> </a:t>
            </a:r>
            <a:r>
              <a:rPr lang="en-US" i="1" dirty="0" err="1" smtClean="0"/>
              <a:t>konkurencije</a:t>
            </a:r>
            <a:r>
              <a:rPr lang="en-US" i="1" dirty="0" smtClean="0"/>
              <a:t> </a:t>
            </a:r>
            <a:r>
              <a:rPr lang="en-US" i="1" dirty="0" err="1" smtClean="0"/>
              <a:t>ograničavajući</a:t>
            </a:r>
            <a:r>
              <a:rPr lang="en-US" i="1" dirty="0" smtClean="0"/>
              <a:t> monopole, </a:t>
            </a:r>
            <a:r>
              <a:rPr lang="en-US" i="1" dirty="0" err="1" smtClean="0"/>
              <a:t>zaštita</a:t>
            </a:r>
            <a:r>
              <a:rPr lang="en-US" i="1" dirty="0" smtClean="0"/>
              <a:t> </a:t>
            </a:r>
            <a:r>
              <a:rPr lang="en-US" i="1" dirty="0" err="1" smtClean="0"/>
              <a:t>tržisnog</a:t>
            </a:r>
            <a:r>
              <a:rPr lang="en-US" i="1" dirty="0" smtClean="0"/>
              <a:t> </a:t>
            </a:r>
            <a:r>
              <a:rPr lang="en-US" i="1" dirty="0" err="1" smtClean="0"/>
              <a:t>natjecanja</a:t>
            </a:r>
            <a:endParaRPr lang="en-US" i="1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900" y="576707"/>
            <a:ext cx="4140200" cy="2730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84381" y="90910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56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Bilanca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međunarodnih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plaćanja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Prikaz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ekonomskih</a:t>
            </a:r>
            <a:r>
              <a:rPr lang="en-US" dirty="0" smtClean="0"/>
              <a:t> </a:t>
            </a:r>
            <a:r>
              <a:rPr lang="en-US" dirty="0" err="1" smtClean="0"/>
              <a:t>transakcija</a:t>
            </a:r>
            <a:r>
              <a:rPr lang="en-US" dirty="0" smtClean="0"/>
              <a:t>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s </a:t>
            </a:r>
            <a:r>
              <a:rPr lang="en-US" dirty="0" err="1" smtClean="0"/>
              <a:t>inozemstvom</a:t>
            </a:r>
            <a:r>
              <a:rPr lang="en-US" dirty="0" smtClean="0"/>
              <a:t> </a:t>
            </a:r>
            <a:r>
              <a:rPr lang="en-US" dirty="0" err="1" smtClean="0"/>
              <a:t>tijekom</a:t>
            </a:r>
            <a:r>
              <a:rPr lang="en-US" dirty="0" smtClean="0"/>
              <a:t> </a:t>
            </a:r>
            <a:r>
              <a:rPr lang="en-US" dirty="0" err="1" smtClean="0"/>
              <a:t>određenog</a:t>
            </a:r>
            <a:r>
              <a:rPr lang="en-US" dirty="0" smtClean="0"/>
              <a:t> </a:t>
            </a:r>
            <a:r>
              <a:rPr lang="en-US" dirty="0" err="1" smtClean="0"/>
              <a:t>razdoblja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Sadrži</a:t>
            </a:r>
            <a:r>
              <a:rPr lang="en-US" dirty="0" smtClean="0"/>
              <a:t> tri </a:t>
            </a:r>
            <a:r>
              <a:rPr lang="en-US" dirty="0" err="1" smtClean="0"/>
              <a:t>bilance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Tekući</a:t>
            </a:r>
            <a:r>
              <a:rPr lang="en-US" b="1" dirty="0" smtClean="0"/>
              <a:t> </a:t>
            </a:r>
            <a:r>
              <a:rPr lang="en-US" b="1" dirty="0" err="1" smtClean="0"/>
              <a:t>račun</a:t>
            </a:r>
            <a:endParaRPr lang="en-US" b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Kapitalni</a:t>
            </a:r>
            <a:r>
              <a:rPr lang="en-US" b="1" dirty="0" smtClean="0"/>
              <a:t> </a:t>
            </a:r>
            <a:r>
              <a:rPr lang="en-US" b="1" dirty="0" err="1" smtClean="0"/>
              <a:t>račun</a:t>
            </a:r>
            <a:endParaRPr lang="en-US" b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Račun</a:t>
            </a:r>
            <a:r>
              <a:rPr lang="en-US" b="1" dirty="0" smtClean="0"/>
              <a:t> </a:t>
            </a:r>
            <a:r>
              <a:rPr lang="en-US" b="1" dirty="0" err="1" smtClean="0"/>
              <a:t>grešaka</a:t>
            </a:r>
            <a:r>
              <a:rPr lang="en-US" b="1" dirty="0" smtClean="0"/>
              <a:t> i </a:t>
            </a:r>
            <a:r>
              <a:rPr lang="en-US" b="1" dirty="0" err="1" smtClean="0"/>
              <a:t>propusta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4931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smtClean="0"/>
              <a:t>1. </a:t>
            </a:r>
            <a:r>
              <a:rPr lang="en-US" sz="2800" b="1" dirty="0" err="1" smtClean="0"/>
              <a:t>Tekući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račun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Bilježi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transakcije</a:t>
            </a:r>
            <a:r>
              <a:rPr lang="en-US" dirty="0" smtClean="0"/>
              <a:t> </a:t>
            </a:r>
            <a:r>
              <a:rPr lang="en-US" dirty="0" err="1" smtClean="0"/>
              <a:t>vezane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razmjenu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, </a:t>
            </a:r>
            <a:r>
              <a:rPr lang="en-US" dirty="0" err="1" smtClean="0"/>
              <a:t>usluga</a:t>
            </a:r>
            <a:r>
              <a:rPr lang="en-US" dirty="0" smtClean="0"/>
              <a:t>, </a:t>
            </a:r>
            <a:r>
              <a:rPr lang="en-US" dirty="0" err="1" smtClean="0"/>
              <a:t>dohodaka</a:t>
            </a:r>
            <a:r>
              <a:rPr lang="en-US" dirty="0" smtClean="0"/>
              <a:t> od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i </a:t>
            </a:r>
            <a:r>
              <a:rPr lang="en-US" dirty="0" err="1" smtClean="0"/>
              <a:t>tekućih</a:t>
            </a:r>
            <a:r>
              <a:rPr lang="en-US" dirty="0" smtClean="0"/>
              <a:t> </a:t>
            </a:r>
            <a:r>
              <a:rPr lang="en-US" dirty="0" err="1" smtClean="0"/>
              <a:t>transfera</a:t>
            </a:r>
            <a:endParaRPr lang="en-US" dirty="0"/>
          </a:p>
          <a:p>
            <a:r>
              <a:rPr lang="en-US" dirty="0" err="1" smtClean="0"/>
              <a:t>Sadrži</a:t>
            </a:r>
            <a:r>
              <a:rPr lang="en-US" dirty="0" smtClean="0"/>
              <a:t> </a:t>
            </a:r>
            <a:r>
              <a:rPr lang="en-US" dirty="0" err="1" smtClean="0"/>
              <a:t>sljedeće</a:t>
            </a:r>
            <a:r>
              <a:rPr lang="en-US" dirty="0" smtClean="0"/>
              <a:t> </a:t>
            </a:r>
            <a:r>
              <a:rPr lang="en-US" dirty="0" err="1" smtClean="0"/>
              <a:t>račune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Račun</a:t>
            </a:r>
            <a:r>
              <a:rPr lang="en-US" u="sng" dirty="0" smtClean="0"/>
              <a:t> </a:t>
            </a:r>
            <a:r>
              <a:rPr lang="en-US" u="sng" dirty="0" err="1" smtClean="0"/>
              <a:t>roba</a:t>
            </a:r>
            <a:r>
              <a:rPr lang="en-US" dirty="0" smtClean="0"/>
              <a:t> – </a:t>
            </a:r>
            <a:r>
              <a:rPr lang="en-US" dirty="0" err="1" smtClean="0"/>
              <a:t>prihodi</a:t>
            </a:r>
            <a:r>
              <a:rPr lang="en-US" dirty="0" smtClean="0"/>
              <a:t> od </a:t>
            </a:r>
            <a:r>
              <a:rPr lang="en-US" dirty="0" err="1" smtClean="0"/>
              <a:t>izvoza</a:t>
            </a:r>
            <a:r>
              <a:rPr lang="en-US" dirty="0" smtClean="0"/>
              <a:t> i </a:t>
            </a:r>
            <a:r>
              <a:rPr lang="en-US" dirty="0" err="1" smtClean="0"/>
              <a:t>rashodi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uvoz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Račun</a:t>
            </a:r>
            <a:r>
              <a:rPr lang="en-US" u="sng" dirty="0" smtClean="0"/>
              <a:t> </a:t>
            </a:r>
            <a:r>
              <a:rPr lang="en-US" u="sng" dirty="0" err="1" smtClean="0"/>
              <a:t>usluga</a:t>
            </a:r>
            <a:r>
              <a:rPr lang="en-US" dirty="0" smtClean="0"/>
              <a:t> – </a:t>
            </a:r>
            <a:r>
              <a:rPr lang="en-US" dirty="0" err="1" smtClean="0"/>
              <a:t>prihodi</a:t>
            </a:r>
            <a:r>
              <a:rPr lang="en-US" dirty="0" smtClean="0"/>
              <a:t> od </a:t>
            </a:r>
            <a:r>
              <a:rPr lang="en-US" dirty="0" err="1" smtClean="0"/>
              <a:t>pruženih</a:t>
            </a:r>
            <a:r>
              <a:rPr lang="en-US" dirty="0" smtClean="0"/>
              <a:t> </a:t>
            </a:r>
            <a:r>
              <a:rPr lang="en-US" dirty="0" err="1" smtClean="0"/>
              <a:t>usluga</a:t>
            </a:r>
            <a:r>
              <a:rPr lang="en-US" dirty="0" smtClean="0"/>
              <a:t> i </a:t>
            </a:r>
            <a:r>
              <a:rPr lang="en-US" dirty="0" err="1" smtClean="0"/>
              <a:t>rashodi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primljene</a:t>
            </a:r>
            <a:r>
              <a:rPr lang="en-US" dirty="0" smtClean="0"/>
              <a:t> </a:t>
            </a:r>
            <a:r>
              <a:rPr lang="en-US" dirty="0" err="1" smtClean="0"/>
              <a:t>usluge</a:t>
            </a:r>
            <a:r>
              <a:rPr lang="en-US" dirty="0" smtClean="0"/>
              <a:t> (</a:t>
            </a:r>
            <a:r>
              <a:rPr lang="en-US" dirty="0" err="1" smtClean="0"/>
              <a:t>prijevoz</a:t>
            </a:r>
            <a:r>
              <a:rPr lang="en-US" dirty="0" smtClean="0"/>
              <a:t>, </a:t>
            </a:r>
            <a:r>
              <a:rPr lang="en-US" dirty="0" err="1" smtClean="0"/>
              <a:t>konzultantske</a:t>
            </a:r>
            <a:r>
              <a:rPr lang="en-US" dirty="0" smtClean="0"/>
              <a:t> </a:t>
            </a:r>
            <a:r>
              <a:rPr lang="en-US" dirty="0" err="1" smtClean="0"/>
              <a:t>usluge</a:t>
            </a:r>
            <a:r>
              <a:rPr lang="en-US" dirty="0" smtClean="0"/>
              <a:t> </a:t>
            </a:r>
            <a:r>
              <a:rPr lang="en-US" dirty="0" err="1" smtClean="0"/>
              <a:t>itd</a:t>
            </a:r>
            <a:r>
              <a:rPr lang="en-US" dirty="0" smtClean="0"/>
              <a:t>.)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Račun</a:t>
            </a:r>
            <a:r>
              <a:rPr lang="en-US" u="sng" dirty="0" smtClean="0"/>
              <a:t> </a:t>
            </a:r>
            <a:r>
              <a:rPr lang="en-US" u="sng" dirty="0" err="1" smtClean="0"/>
              <a:t>faktorskih</a:t>
            </a:r>
            <a:r>
              <a:rPr lang="en-US" u="sng" dirty="0" smtClean="0"/>
              <a:t> </a:t>
            </a:r>
            <a:r>
              <a:rPr lang="en-US" u="sng" dirty="0" err="1" smtClean="0"/>
              <a:t>dohodaka</a:t>
            </a:r>
            <a:r>
              <a:rPr lang="en-US" dirty="0" smtClean="0"/>
              <a:t> – </a:t>
            </a:r>
            <a:r>
              <a:rPr lang="en-US" dirty="0" err="1" smtClean="0"/>
              <a:t>priljev</a:t>
            </a:r>
            <a:r>
              <a:rPr lang="en-US" dirty="0" smtClean="0"/>
              <a:t> i </a:t>
            </a:r>
            <a:r>
              <a:rPr lang="en-US" dirty="0" err="1" smtClean="0"/>
              <a:t>odljev</a:t>
            </a:r>
            <a:r>
              <a:rPr lang="en-US" dirty="0" smtClean="0"/>
              <a:t> </a:t>
            </a:r>
            <a:r>
              <a:rPr lang="en-US" dirty="0" err="1" smtClean="0"/>
              <a:t>dohodaka</a:t>
            </a:r>
            <a:r>
              <a:rPr lang="en-US" dirty="0" smtClean="0"/>
              <a:t> od </a:t>
            </a:r>
            <a:r>
              <a:rPr lang="en-US" dirty="0" err="1" smtClean="0"/>
              <a:t>kapitala</a:t>
            </a:r>
            <a:r>
              <a:rPr lang="en-US" dirty="0" smtClean="0"/>
              <a:t> (</a:t>
            </a:r>
            <a:r>
              <a:rPr lang="en-US" dirty="0" err="1" smtClean="0"/>
              <a:t>kamate</a:t>
            </a:r>
            <a:r>
              <a:rPr lang="en-US" dirty="0" smtClean="0"/>
              <a:t> i </a:t>
            </a:r>
            <a:r>
              <a:rPr lang="en-US" dirty="0" err="1" smtClean="0"/>
              <a:t>dividende</a:t>
            </a:r>
            <a:r>
              <a:rPr lang="en-US" dirty="0" smtClean="0"/>
              <a:t>)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dohodaka</a:t>
            </a:r>
            <a:r>
              <a:rPr lang="en-US" dirty="0" smtClean="0"/>
              <a:t> od </a:t>
            </a:r>
            <a:r>
              <a:rPr lang="en-US" dirty="0" err="1" smtClean="0"/>
              <a:t>rada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Račun</a:t>
            </a:r>
            <a:r>
              <a:rPr lang="en-US" u="sng" dirty="0" smtClean="0"/>
              <a:t> </a:t>
            </a:r>
            <a:r>
              <a:rPr lang="en-US" u="sng" dirty="0" err="1" smtClean="0"/>
              <a:t>tekućih</a:t>
            </a:r>
            <a:r>
              <a:rPr lang="en-US" u="sng" dirty="0" smtClean="0"/>
              <a:t> </a:t>
            </a:r>
            <a:r>
              <a:rPr lang="en-US" u="sng" dirty="0" err="1" smtClean="0"/>
              <a:t>transfera</a:t>
            </a:r>
            <a:r>
              <a:rPr lang="en-US" dirty="0" smtClean="0"/>
              <a:t> – </a:t>
            </a:r>
            <a:r>
              <a:rPr lang="en-US" dirty="0" err="1" smtClean="0"/>
              <a:t>transakcije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ne </a:t>
            </a:r>
            <a:r>
              <a:rPr lang="en-US" dirty="0" err="1" smtClean="0"/>
              <a:t>postoji</a:t>
            </a:r>
            <a:r>
              <a:rPr lang="en-US" dirty="0" smtClean="0"/>
              <a:t> </a:t>
            </a:r>
            <a:r>
              <a:rPr lang="en-US" dirty="0" err="1" smtClean="0"/>
              <a:t>obaveza</a:t>
            </a:r>
            <a:r>
              <a:rPr lang="en-US" dirty="0" smtClean="0"/>
              <a:t> </a:t>
            </a:r>
            <a:r>
              <a:rPr lang="en-US" dirty="0" err="1" smtClean="0"/>
              <a:t>vraćanja</a:t>
            </a:r>
            <a:r>
              <a:rPr lang="en-US" dirty="0" smtClean="0"/>
              <a:t> </a:t>
            </a:r>
            <a:r>
              <a:rPr lang="en-US" dirty="0" err="1" smtClean="0"/>
              <a:t>davatelju</a:t>
            </a:r>
            <a:r>
              <a:rPr lang="en-US" dirty="0" smtClean="0"/>
              <a:t> </a:t>
            </a:r>
            <a:r>
              <a:rPr lang="en-US" dirty="0" err="1" smtClean="0"/>
              <a:t>transfera</a:t>
            </a:r>
            <a:r>
              <a:rPr lang="en-US" dirty="0" smtClean="0"/>
              <a:t> (</a:t>
            </a:r>
            <a:r>
              <a:rPr lang="en-US" dirty="0" err="1" smtClean="0"/>
              <a:t>mirovine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49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5192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/>
              <a:t>2. </a:t>
            </a:r>
            <a:r>
              <a:rPr lang="en-US" sz="2800" b="1" dirty="0" err="1" smtClean="0"/>
              <a:t>Kapitalni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račun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Bilježi</a:t>
            </a:r>
            <a:r>
              <a:rPr lang="en-US" dirty="0" smtClean="0"/>
              <a:t> </a:t>
            </a:r>
            <a:r>
              <a:rPr lang="en-US" dirty="0" err="1" smtClean="0"/>
              <a:t>transakcije</a:t>
            </a:r>
            <a:r>
              <a:rPr lang="en-US" dirty="0" smtClean="0"/>
              <a:t> </a:t>
            </a:r>
            <a:r>
              <a:rPr lang="en-US" dirty="0" err="1" smtClean="0"/>
              <a:t>vezane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tijekove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i </a:t>
            </a:r>
            <a:r>
              <a:rPr lang="en-US" dirty="0" err="1" smtClean="0"/>
              <a:t>financijske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uključuje</a:t>
            </a:r>
            <a:r>
              <a:rPr lang="en-US" dirty="0" smtClean="0"/>
              <a:t> </a:t>
            </a:r>
            <a:r>
              <a:rPr lang="en-US" dirty="0" err="1" smtClean="0"/>
              <a:t>kretanje</a:t>
            </a:r>
            <a:r>
              <a:rPr lang="en-US" dirty="0" smtClean="0"/>
              <a:t> </a:t>
            </a:r>
            <a:r>
              <a:rPr lang="en-US" dirty="0" err="1" smtClean="0"/>
              <a:t>međunarodnih</a:t>
            </a:r>
            <a:r>
              <a:rPr lang="en-US" dirty="0" smtClean="0"/>
              <a:t> </a:t>
            </a:r>
            <a:r>
              <a:rPr lang="en-US" dirty="0" err="1" smtClean="0"/>
              <a:t>pričuva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endParaRPr lang="en-US" dirty="0" smtClean="0"/>
          </a:p>
          <a:p>
            <a:r>
              <a:rPr lang="en-US" dirty="0" err="1" smtClean="0"/>
              <a:t>Dijeli</a:t>
            </a:r>
            <a:r>
              <a:rPr lang="en-US" dirty="0" smtClean="0"/>
              <a:t> se u </a:t>
            </a:r>
            <a:r>
              <a:rPr lang="en-US" dirty="0" err="1" smtClean="0"/>
              <a:t>četiri</a:t>
            </a:r>
            <a:r>
              <a:rPr lang="en-US" dirty="0" smtClean="0"/>
              <a:t> </a:t>
            </a:r>
            <a:r>
              <a:rPr lang="en-US" dirty="0" err="1" smtClean="0"/>
              <a:t>glavne</a:t>
            </a:r>
            <a:r>
              <a:rPr lang="en-US" dirty="0" smtClean="0"/>
              <a:t> </a:t>
            </a:r>
            <a:r>
              <a:rPr lang="en-US" dirty="0" err="1" smtClean="0"/>
              <a:t>kategorije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Račun</a:t>
            </a:r>
            <a:r>
              <a:rPr lang="en-US" u="sng" dirty="0" smtClean="0"/>
              <a:t> </a:t>
            </a:r>
            <a:r>
              <a:rPr lang="en-US" u="sng" dirty="0" err="1" smtClean="0"/>
              <a:t>izravnih</a:t>
            </a:r>
            <a:r>
              <a:rPr lang="en-US" u="sng" dirty="0" smtClean="0"/>
              <a:t> </a:t>
            </a:r>
            <a:r>
              <a:rPr lang="en-US" u="sng" dirty="0" err="1" smtClean="0"/>
              <a:t>stranih</a:t>
            </a:r>
            <a:r>
              <a:rPr lang="en-US" u="sng" dirty="0" smtClean="0"/>
              <a:t> </a:t>
            </a:r>
            <a:r>
              <a:rPr lang="en-US" u="sng" dirty="0" err="1" smtClean="0"/>
              <a:t>ulaganja</a:t>
            </a:r>
            <a:endParaRPr lang="en-US" u="sng" dirty="0" smtClean="0"/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Račun</a:t>
            </a:r>
            <a:r>
              <a:rPr lang="en-US" u="sng" dirty="0" smtClean="0"/>
              <a:t> portfolio </a:t>
            </a:r>
            <a:r>
              <a:rPr lang="en-US" u="sng" dirty="0" err="1" smtClean="0"/>
              <a:t>ulaganja</a:t>
            </a:r>
            <a:endParaRPr lang="en-US" u="sng" dirty="0" smtClean="0"/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Račun</a:t>
            </a:r>
            <a:r>
              <a:rPr lang="en-US" u="sng" dirty="0" smtClean="0"/>
              <a:t> </a:t>
            </a:r>
            <a:r>
              <a:rPr lang="en-US" u="sng" dirty="0" err="1" smtClean="0"/>
              <a:t>ostalih</a:t>
            </a:r>
            <a:r>
              <a:rPr lang="en-US" u="sng" dirty="0" smtClean="0"/>
              <a:t> </a:t>
            </a:r>
            <a:r>
              <a:rPr lang="en-US" u="sng" dirty="0" err="1" smtClean="0"/>
              <a:t>ulaganja</a:t>
            </a:r>
            <a:endParaRPr lang="en-US" u="sng" dirty="0"/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Račun</a:t>
            </a:r>
            <a:r>
              <a:rPr lang="en-US" u="sng" dirty="0" smtClean="0"/>
              <a:t> </a:t>
            </a:r>
            <a:r>
              <a:rPr lang="en-US" u="sng" dirty="0" err="1" smtClean="0"/>
              <a:t>međunarodnih</a:t>
            </a:r>
            <a:r>
              <a:rPr lang="en-US" u="sng" dirty="0" smtClean="0"/>
              <a:t> </a:t>
            </a:r>
            <a:r>
              <a:rPr lang="en-US" u="sng" dirty="0" err="1" smtClean="0"/>
              <a:t>pričuva</a:t>
            </a:r>
            <a:r>
              <a:rPr lang="en-US" dirty="0" smtClean="0"/>
              <a:t> - </a:t>
            </a:r>
            <a:r>
              <a:rPr lang="en-US" dirty="0" err="1" smtClean="0"/>
              <a:t>međunarodne</a:t>
            </a:r>
            <a:r>
              <a:rPr lang="en-US" dirty="0" smtClean="0"/>
              <a:t> </a:t>
            </a:r>
            <a:r>
              <a:rPr lang="en-US" dirty="0" err="1" smtClean="0"/>
              <a:t>pričuve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inozemna</a:t>
            </a:r>
            <a:r>
              <a:rPr lang="en-US" dirty="0" smtClean="0"/>
              <a:t> </a:t>
            </a:r>
            <a:r>
              <a:rPr lang="en-US" dirty="0" err="1" smtClean="0"/>
              <a:t>imovina</a:t>
            </a:r>
            <a:r>
              <a:rPr lang="en-US" dirty="0" smtClean="0"/>
              <a:t> pod </a:t>
            </a:r>
            <a:r>
              <a:rPr lang="en-US" dirty="0" err="1" smtClean="0"/>
              <a:t>kontrolom</a:t>
            </a:r>
            <a:r>
              <a:rPr lang="en-US" dirty="0" smtClean="0"/>
              <a:t> </a:t>
            </a:r>
            <a:r>
              <a:rPr lang="en-US" dirty="0" err="1" smtClean="0"/>
              <a:t>središnje</a:t>
            </a:r>
            <a:r>
              <a:rPr lang="en-US" dirty="0" smtClean="0"/>
              <a:t> </a:t>
            </a:r>
            <a:r>
              <a:rPr lang="en-US" dirty="0" err="1" smtClean="0"/>
              <a:t>banke</a:t>
            </a:r>
            <a:r>
              <a:rPr lang="en-US" dirty="0" smtClean="0"/>
              <a:t>; </a:t>
            </a:r>
            <a:r>
              <a:rPr lang="en-US" dirty="0" err="1" smtClean="0"/>
              <a:t>koriste</a:t>
            </a:r>
            <a:r>
              <a:rPr lang="en-US" dirty="0" smtClean="0"/>
              <a:t> se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intervencija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deviznom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radi</a:t>
            </a:r>
            <a:r>
              <a:rPr lang="en-US" dirty="0" smtClean="0"/>
              <a:t> </a:t>
            </a:r>
            <a:r>
              <a:rPr lang="en-US" dirty="0" err="1" smtClean="0"/>
              <a:t>očuvanja</a:t>
            </a:r>
            <a:r>
              <a:rPr lang="en-US" dirty="0" smtClean="0"/>
              <a:t> </a:t>
            </a:r>
            <a:r>
              <a:rPr lang="en-US" dirty="0" err="1" smtClean="0"/>
              <a:t>stabilnosti</a:t>
            </a:r>
            <a:r>
              <a:rPr lang="en-US" dirty="0" smtClean="0"/>
              <a:t> </a:t>
            </a:r>
            <a:r>
              <a:rPr lang="en-US" dirty="0" err="1" smtClean="0"/>
              <a:t>tečaja</a:t>
            </a:r>
            <a:endParaRPr lang="en-US" dirty="0"/>
          </a:p>
        </p:txBody>
      </p:sp>
      <p:sp>
        <p:nvSpPr>
          <p:cNvPr id="3" name="Right Brace 2"/>
          <p:cNvSpPr/>
          <p:nvPr/>
        </p:nvSpPr>
        <p:spPr>
          <a:xfrm>
            <a:off x="5386028" y="3405551"/>
            <a:ext cx="455456" cy="1067842"/>
          </a:xfrm>
          <a:prstGeom prst="rightBrac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17833" y="3708692"/>
            <a:ext cx="1399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</a:rPr>
              <a:t>Slide 8/9</a:t>
            </a:r>
            <a:endParaRPr 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51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smtClean="0"/>
              <a:t>3. </a:t>
            </a:r>
            <a:r>
              <a:rPr lang="en-US" sz="2800" b="1" dirty="0" err="1" smtClean="0"/>
              <a:t>Račun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grešaka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propusta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Saldo</a:t>
            </a:r>
            <a:r>
              <a:rPr lang="en-US" dirty="0"/>
              <a:t> </a:t>
            </a:r>
            <a:r>
              <a:rPr lang="en-US" dirty="0" smtClean="0"/>
              <a:t>u </a:t>
            </a:r>
            <a:r>
              <a:rPr lang="en-US" dirty="0" err="1" smtClean="0"/>
              <a:t>tekućem</a:t>
            </a:r>
            <a:r>
              <a:rPr lang="en-US" dirty="0" smtClean="0"/>
              <a:t> </a:t>
            </a:r>
            <a:r>
              <a:rPr lang="en-US" dirty="0" err="1" smtClean="0"/>
              <a:t>računu</a:t>
            </a:r>
            <a:r>
              <a:rPr lang="en-US" dirty="0" smtClean="0"/>
              <a:t> </a:t>
            </a:r>
            <a:r>
              <a:rPr lang="en-US" dirty="0" err="1" smtClean="0"/>
              <a:t>morao</a:t>
            </a:r>
            <a:r>
              <a:rPr lang="en-US" dirty="0" smtClean="0"/>
              <a:t> bi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protutežu</a:t>
            </a:r>
            <a:r>
              <a:rPr lang="en-US" dirty="0" smtClean="0"/>
              <a:t> u </a:t>
            </a:r>
            <a:r>
              <a:rPr lang="en-US" dirty="0" err="1" smtClean="0"/>
              <a:t>računu</a:t>
            </a:r>
            <a:r>
              <a:rPr lang="en-US" dirty="0" smtClean="0"/>
              <a:t> </a:t>
            </a:r>
            <a:r>
              <a:rPr lang="en-US" dirty="0" err="1" smtClean="0"/>
              <a:t>kapitalnih</a:t>
            </a:r>
            <a:r>
              <a:rPr lang="en-US" dirty="0" smtClean="0"/>
              <a:t> </a:t>
            </a:r>
            <a:r>
              <a:rPr lang="en-US" dirty="0" err="1" smtClean="0"/>
              <a:t>transakcija</a:t>
            </a:r>
            <a:r>
              <a:rPr lang="en-US" dirty="0" smtClean="0"/>
              <a:t> (u </a:t>
            </a:r>
            <a:r>
              <a:rPr lang="en-US" dirty="0" err="1" smtClean="0"/>
              <a:t>praksi</a:t>
            </a:r>
            <a:r>
              <a:rPr lang="en-US" dirty="0" smtClean="0"/>
              <a:t> </a:t>
            </a:r>
            <a:r>
              <a:rPr lang="en-US" dirty="0" err="1" smtClean="0"/>
              <a:t>rijetko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Račun</a:t>
            </a:r>
            <a:r>
              <a:rPr lang="en-US" dirty="0" smtClean="0"/>
              <a:t> </a:t>
            </a:r>
            <a:r>
              <a:rPr lang="en-US" dirty="0" err="1" smtClean="0"/>
              <a:t>grešaka</a:t>
            </a:r>
            <a:r>
              <a:rPr lang="en-US" dirty="0" smtClean="0"/>
              <a:t> </a:t>
            </a:r>
            <a:r>
              <a:rPr lang="en-US" dirty="0" err="1" smtClean="0"/>
              <a:t>postoji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bi </a:t>
            </a:r>
            <a:r>
              <a:rPr lang="en-US" dirty="0" err="1" smtClean="0"/>
              <a:t>izjednačio</a:t>
            </a:r>
            <a:r>
              <a:rPr lang="en-US" dirty="0" smtClean="0"/>
              <a:t> ta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salda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882900"/>
            <a:ext cx="5016500" cy="39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15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Konvertibilnost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valuta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politika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deviznog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tečaja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Valuta</a:t>
            </a:r>
            <a:r>
              <a:rPr lang="en-US" dirty="0" smtClean="0"/>
              <a:t> je </a:t>
            </a:r>
            <a:r>
              <a:rPr lang="en-US" dirty="0" err="1" smtClean="0"/>
              <a:t>nacionalni</a:t>
            </a:r>
            <a:r>
              <a:rPr lang="en-US" dirty="0" smtClean="0"/>
              <a:t> </a:t>
            </a:r>
            <a:r>
              <a:rPr lang="en-US" dirty="0" err="1" smtClean="0"/>
              <a:t>novac</a:t>
            </a:r>
            <a:r>
              <a:rPr lang="en-US" dirty="0" smtClean="0"/>
              <a:t> (HRK, USD, EUR, CHF)</a:t>
            </a:r>
          </a:p>
          <a:p>
            <a:r>
              <a:rPr lang="en-US" dirty="0" smtClean="0"/>
              <a:t>U </a:t>
            </a:r>
            <a:r>
              <a:rPr lang="en-US" dirty="0" err="1" smtClean="0"/>
              <a:t>međunarodnoj</a:t>
            </a:r>
            <a:r>
              <a:rPr lang="en-US" dirty="0" smtClean="0"/>
              <a:t> se </a:t>
            </a:r>
            <a:r>
              <a:rPr lang="en-US" dirty="0" err="1" smtClean="0"/>
              <a:t>razmjeni</a:t>
            </a:r>
            <a:r>
              <a:rPr lang="en-US" dirty="0" smtClean="0"/>
              <a:t> ne </a:t>
            </a:r>
            <a:r>
              <a:rPr lang="en-US" dirty="0" err="1" smtClean="0"/>
              <a:t>trguje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robama</a:t>
            </a:r>
            <a:r>
              <a:rPr lang="en-US" dirty="0" smtClean="0"/>
              <a:t> i </a:t>
            </a:r>
            <a:r>
              <a:rPr lang="en-US" dirty="0" err="1" smtClean="0"/>
              <a:t>uslugama</a:t>
            </a:r>
            <a:r>
              <a:rPr lang="en-US" dirty="0" smtClean="0"/>
              <a:t> </a:t>
            </a:r>
            <a:r>
              <a:rPr lang="en-US" dirty="0" err="1" smtClean="0"/>
              <a:t>već</a:t>
            </a:r>
            <a:r>
              <a:rPr lang="en-US" dirty="0" smtClean="0"/>
              <a:t> i </a:t>
            </a:r>
            <a:r>
              <a:rPr lang="en-US" dirty="0" err="1" smtClean="0"/>
              <a:t>valutama</a:t>
            </a:r>
            <a:endParaRPr lang="en-US" dirty="0" smtClean="0"/>
          </a:p>
          <a:p>
            <a:r>
              <a:rPr lang="en-US" b="1" dirty="0" err="1" smtClean="0"/>
              <a:t>Devizno</a:t>
            </a:r>
            <a:r>
              <a:rPr lang="en-US" b="1" dirty="0" smtClean="0"/>
              <a:t> </a:t>
            </a:r>
            <a:r>
              <a:rPr lang="en-US" b="1" dirty="0" err="1" smtClean="0"/>
              <a:t>tržište</a:t>
            </a:r>
            <a:r>
              <a:rPr lang="en-US" dirty="0" smtClean="0"/>
              <a:t> – </a:t>
            </a:r>
            <a:r>
              <a:rPr lang="en-US" dirty="0" err="1" smtClean="0"/>
              <a:t>tržište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kojem</a:t>
            </a:r>
            <a:r>
              <a:rPr lang="en-US" dirty="0" smtClean="0"/>
              <a:t> se </a:t>
            </a:r>
            <a:r>
              <a:rPr lang="en-US" dirty="0" err="1" smtClean="0"/>
              <a:t>kupuju</a:t>
            </a:r>
            <a:r>
              <a:rPr lang="en-US" dirty="0" smtClean="0"/>
              <a:t> i </a:t>
            </a:r>
            <a:r>
              <a:rPr lang="en-US" dirty="0" err="1" smtClean="0"/>
              <a:t>prodaju</a:t>
            </a:r>
            <a:r>
              <a:rPr lang="en-US" dirty="0" smtClean="0"/>
              <a:t> </a:t>
            </a:r>
            <a:r>
              <a:rPr lang="en-US" dirty="0" err="1" smtClean="0"/>
              <a:t>različite</a:t>
            </a:r>
            <a:r>
              <a:rPr lang="en-US" dirty="0" smtClean="0"/>
              <a:t> </a:t>
            </a:r>
            <a:r>
              <a:rPr lang="en-US" dirty="0" err="1" smtClean="0"/>
              <a:t>valute</a:t>
            </a:r>
            <a:r>
              <a:rPr lang="en-US" dirty="0" smtClean="0"/>
              <a:t> i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kome</a:t>
            </a:r>
            <a:r>
              <a:rPr lang="en-US" dirty="0" smtClean="0"/>
              <a:t> se </a:t>
            </a:r>
            <a:r>
              <a:rPr lang="en-US" dirty="0" err="1" smtClean="0"/>
              <a:t>određuju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valuta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devizni</a:t>
            </a:r>
            <a:r>
              <a:rPr lang="en-US" dirty="0" smtClean="0"/>
              <a:t> </a:t>
            </a:r>
            <a:r>
              <a:rPr lang="en-US" dirty="0" err="1" smtClean="0"/>
              <a:t>tečajevi</a:t>
            </a:r>
            <a:endParaRPr lang="en-US" dirty="0"/>
          </a:p>
          <a:p>
            <a:r>
              <a:rPr lang="hr-HR" b="1" dirty="0"/>
              <a:t>D</a:t>
            </a:r>
            <a:r>
              <a:rPr lang="hr-HR" b="1" dirty="0" smtClean="0"/>
              <a:t>evizni </a:t>
            </a:r>
            <a:r>
              <a:rPr lang="hr-HR" b="1" dirty="0"/>
              <a:t>tečaj</a:t>
            </a:r>
            <a:r>
              <a:rPr lang="hr-HR" dirty="0"/>
              <a:t> </a:t>
            </a:r>
            <a:r>
              <a:rPr lang="hr-HR" dirty="0" smtClean="0"/>
              <a:t>- cijena </a:t>
            </a:r>
            <a:r>
              <a:rPr lang="hr-HR" dirty="0"/>
              <a:t>jedinica strane valute u terminima domaće valute (direktno notiranje) ili cijena domaće valute u terminima strane valute (indirektno notiranje</a:t>
            </a:r>
            <a:r>
              <a:rPr lang="hr-HR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88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Konvertibilnost</a:t>
            </a:r>
            <a:r>
              <a:rPr lang="en-US" b="1" dirty="0" smtClean="0"/>
              <a:t> </a:t>
            </a:r>
            <a:r>
              <a:rPr lang="en-US" b="1" dirty="0" err="1" smtClean="0"/>
              <a:t>valute</a:t>
            </a:r>
            <a:r>
              <a:rPr lang="en-US" dirty="0" smtClean="0"/>
              <a:t> – </a:t>
            </a:r>
            <a:r>
              <a:rPr lang="en-US" dirty="0" err="1" smtClean="0"/>
              <a:t>znači</a:t>
            </a:r>
            <a:r>
              <a:rPr lang="en-US" dirty="0" smtClean="0"/>
              <a:t> da se </a:t>
            </a:r>
            <a:r>
              <a:rPr lang="en-US" dirty="0" err="1" smtClean="0"/>
              <a:t>ona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slobodno</a:t>
            </a:r>
            <a:r>
              <a:rPr lang="en-US" dirty="0" smtClean="0"/>
              <a:t> </a:t>
            </a:r>
            <a:r>
              <a:rPr lang="en-US" dirty="0" err="1" smtClean="0"/>
              <a:t>zamijeniti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strane</a:t>
            </a:r>
            <a:r>
              <a:rPr lang="en-US" dirty="0" smtClean="0"/>
              <a:t> </a:t>
            </a:r>
            <a:r>
              <a:rPr lang="en-US" dirty="0" err="1" smtClean="0"/>
              <a:t>valute</a:t>
            </a:r>
            <a:endParaRPr lang="en-US" dirty="0" smtClean="0"/>
          </a:p>
          <a:p>
            <a:r>
              <a:rPr lang="en-US" dirty="0" err="1" smtClean="0"/>
              <a:t>Kretanje</a:t>
            </a:r>
            <a:r>
              <a:rPr lang="en-US" dirty="0" smtClean="0"/>
              <a:t> </a:t>
            </a:r>
            <a:r>
              <a:rPr lang="en-US" dirty="0" err="1" smtClean="0"/>
              <a:t>deviznog</a:t>
            </a:r>
            <a:r>
              <a:rPr lang="en-US" dirty="0" smtClean="0"/>
              <a:t> </a:t>
            </a:r>
            <a:r>
              <a:rPr lang="en-US" dirty="0" err="1" smtClean="0"/>
              <a:t>tečaja</a:t>
            </a:r>
            <a:r>
              <a:rPr lang="en-US" dirty="0" smtClean="0"/>
              <a:t> </a:t>
            </a:r>
            <a:r>
              <a:rPr lang="en-US" dirty="0" err="1" smtClean="0"/>
              <a:t>utječe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u </a:t>
            </a:r>
            <a:r>
              <a:rPr lang="en-US" dirty="0" err="1" smtClean="0"/>
              <a:t>zemlji</a:t>
            </a:r>
            <a:r>
              <a:rPr lang="en-US" dirty="0" smtClean="0"/>
              <a:t>,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uvoza</a:t>
            </a:r>
            <a:r>
              <a:rPr lang="en-US" dirty="0" smtClean="0"/>
              <a:t> i </a:t>
            </a:r>
            <a:r>
              <a:rPr lang="en-US" dirty="0" err="1" smtClean="0"/>
              <a:t>izvoza</a:t>
            </a:r>
            <a:r>
              <a:rPr lang="en-US" dirty="0" smtClean="0"/>
              <a:t>,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troškove</a:t>
            </a:r>
            <a:r>
              <a:rPr lang="en-US" dirty="0" smtClean="0"/>
              <a:t> </a:t>
            </a:r>
            <a:r>
              <a:rPr lang="en-US" dirty="0" err="1" smtClean="0"/>
              <a:t>kućanstva</a:t>
            </a:r>
            <a:r>
              <a:rPr lang="en-US" dirty="0" smtClean="0"/>
              <a:t> i </a:t>
            </a:r>
            <a:r>
              <a:rPr lang="en-US" dirty="0" err="1" smtClean="0"/>
              <a:t>države</a:t>
            </a:r>
            <a:endParaRPr lang="en-US" dirty="0" smtClean="0"/>
          </a:p>
          <a:p>
            <a:r>
              <a:rPr lang="en-US" b="1" dirty="0" err="1" smtClean="0"/>
              <a:t>Politika</a:t>
            </a:r>
            <a:r>
              <a:rPr lang="en-US" b="1" dirty="0" smtClean="0"/>
              <a:t> </a:t>
            </a:r>
            <a:r>
              <a:rPr lang="en-US" b="1" dirty="0" err="1" smtClean="0"/>
              <a:t>deviznog</a:t>
            </a:r>
            <a:r>
              <a:rPr lang="en-US" b="1" dirty="0" smtClean="0"/>
              <a:t> </a:t>
            </a:r>
            <a:r>
              <a:rPr lang="en-US" b="1" dirty="0" err="1" smtClean="0"/>
              <a:t>tečaja</a:t>
            </a:r>
            <a:r>
              <a:rPr lang="en-US" dirty="0" smtClean="0"/>
              <a:t> je </a:t>
            </a:r>
            <a:r>
              <a:rPr lang="en-US" dirty="0" err="1" smtClean="0"/>
              <a:t>skup</a:t>
            </a:r>
            <a:r>
              <a:rPr lang="en-US" dirty="0" smtClean="0"/>
              <a:t> </a:t>
            </a:r>
            <a:r>
              <a:rPr lang="en-US" dirty="0" err="1" smtClean="0"/>
              <a:t>mjera</a:t>
            </a:r>
            <a:r>
              <a:rPr lang="en-US" dirty="0" smtClean="0"/>
              <a:t> </a:t>
            </a:r>
            <a:r>
              <a:rPr lang="en-US" dirty="0" err="1" smtClean="0"/>
              <a:t>kojima</a:t>
            </a:r>
            <a:r>
              <a:rPr lang="en-US" dirty="0" smtClean="0"/>
              <a:t> se </a:t>
            </a:r>
            <a:r>
              <a:rPr lang="en-US" dirty="0" err="1" smtClean="0"/>
              <a:t>koristi</a:t>
            </a:r>
            <a:r>
              <a:rPr lang="en-US" dirty="0" smtClean="0"/>
              <a:t> </a:t>
            </a:r>
            <a:r>
              <a:rPr lang="en-US" dirty="0" err="1" smtClean="0"/>
              <a:t>središnja</a:t>
            </a:r>
            <a:r>
              <a:rPr lang="en-US" dirty="0" smtClean="0"/>
              <a:t> </a:t>
            </a:r>
            <a:r>
              <a:rPr lang="en-US" dirty="0" err="1" smtClean="0"/>
              <a:t>banka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bi </a:t>
            </a:r>
            <a:r>
              <a:rPr lang="en-US" dirty="0" err="1" smtClean="0"/>
              <a:t>nadzirala</a:t>
            </a:r>
            <a:r>
              <a:rPr lang="en-US" dirty="0" smtClean="0"/>
              <a:t> </a:t>
            </a:r>
            <a:r>
              <a:rPr lang="en-US" dirty="0" err="1" smtClean="0"/>
              <a:t>devizno</a:t>
            </a:r>
            <a:r>
              <a:rPr lang="en-US" dirty="0" smtClean="0"/>
              <a:t> </a:t>
            </a:r>
            <a:r>
              <a:rPr lang="en-US" dirty="0" err="1" smtClean="0"/>
              <a:t>tržište</a:t>
            </a:r>
            <a:endParaRPr lang="en-US" dirty="0" smtClean="0"/>
          </a:p>
          <a:p>
            <a:r>
              <a:rPr lang="en-US" dirty="0" err="1" smtClean="0"/>
              <a:t>Postoji</a:t>
            </a:r>
            <a:r>
              <a:rPr lang="en-US" dirty="0" smtClean="0"/>
              <a:t> </a:t>
            </a:r>
            <a:r>
              <a:rPr lang="en-US" dirty="0" err="1" smtClean="0"/>
              <a:t>nekoliko</a:t>
            </a:r>
            <a:r>
              <a:rPr lang="en-US" dirty="0" smtClean="0"/>
              <a:t> </a:t>
            </a:r>
            <a:r>
              <a:rPr lang="en-US" dirty="0" err="1" smtClean="0"/>
              <a:t>vrsta</a:t>
            </a:r>
            <a:r>
              <a:rPr lang="en-US" dirty="0" smtClean="0"/>
              <a:t> </a:t>
            </a:r>
            <a:r>
              <a:rPr lang="en-US" dirty="0" err="1" smtClean="0"/>
              <a:t>tečajnih</a:t>
            </a:r>
            <a:r>
              <a:rPr lang="en-US" dirty="0" smtClean="0"/>
              <a:t> </a:t>
            </a:r>
            <a:r>
              <a:rPr lang="en-US" dirty="0" err="1" smtClean="0"/>
              <a:t>sustava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Fiksni</a:t>
            </a:r>
            <a:r>
              <a:rPr lang="en-US" b="1" dirty="0" smtClean="0"/>
              <a:t> </a:t>
            </a:r>
            <a:r>
              <a:rPr lang="en-US" b="1" dirty="0" err="1" smtClean="0"/>
              <a:t>sustav</a:t>
            </a:r>
            <a:r>
              <a:rPr lang="en-US" dirty="0" smtClean="0"/>
              <a:t> – </a:t>
            </a:r>
            <a:r>
              <a:rPr lang="en-US" dirty="0" err="1" smtClean="0"/>
              <a:t>odnos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</a:t>
            </a:r>
            <a:r>
              <a:rPr lang="en-US" dirty="0" err="1" smtClean="0"/>
              <a:t>domaće</a:t>
            </a:r>
            <a:r>
              <a:rPr lang="en-US" dirty="0" smtClean="0"/>
              <a:t> i </a:t>
            </a:r>
            <a:r>
              <a:rPr lang="en-US" dirty="0" err="1" smtClean="0"/>
              <a:t>strane</a:t>
            </a:r>
            <a:r>
              <a:rPr lang="en-US" dirty="0" smtClean="0"/>
              <a:t> </a:t>
            </a:r>
            <a:r>
              <a:rPr lang="en-US" dirty="0" err="1" smtClean="0"/>
              <a:t>valute</a:t>
            </a:r>
            <a:r>
              <a:rPr lang="en-US" dirty="0" smtClean="0"/>
              <a:t> je </a:t>
            </a:r>
            <a:r>
              <a:rPr lang="en-US" dirty="0" err="1" smtClean="0"/>
              <a:t>fiksan</a:t>
            </a:r>
            <a:r>
              <a:rPr lang="en-US" dirty="0" smtClean="0"/>
              <a:t> – </a:t>
            </a:r>
            <a:r>
              <a:rPr lang="en-US" dirty="0" err="1" smtClean="0"/>
              <a:t>fiksni</a:t>
            </a:r>
            <a:r>
              <a:rPr lang="en-US" dirty="0" smtClean="0"/>
              <a:t> </a:t>
            </a:r>
            <a:r>
              <a:rPr lang="en-US" dirty="0" err="1" smtClean="0"/>
              <a:t>devizni</a:t>
            </a:r>
            <a:r>
              <a:rPr lang="en-US" dirty="0" smtClean="0"/>
              <a:t> </a:t>
            </a:r>
            <a:r>
              <a:rPr lang="en-US" dirty="0" err="1" smtClean="0"/>
              <a:t>tečaj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Fluktuirajući</a:t>
            </a:r>
            <a:r>
              <a:rPr lang="en-US" b="1" dirty="0" smtClean="0"/>
              <a:t> </a:t>
            </a:r>
            <a:r>
              <a:rPr lang="en-US" b="1" dirty="0" err="1" smtClean="0"/>
              <a:t>sustav</a:t>
            </a:r>
            <a:r>
              <a:rPr lang="en-US" dirty="0" smtClean="0"/>
              <a:t> – </a:t>
            </a:r>
            <a:r>
              <a:rPr lang="en-US" dirty="0" err="1" smtClean="0"/>
              <a:t>devizni</a:t>
            </a:r>
            <a:r>
              <a:rPr lang="en-US" dirty="0" smtClean="0"/>
              <a:t> </a:t>
            </a:r>
            <a:r>
              <a:rPr lang="en-US" dirty="0" err="1" smtClean="0"/>
              <a:t>tečaj</a:t>
            </a:r>
            <a:r>
              <a:rPr lang="en-US" dirty="0" smtClean="0"/>
              <a:t> se </a:t>
            </a:r>
            <a:r>
              <a:rPr lang="en-US" dirty="0" err="1" smtClean="0"/>
              <a:t>formira</a:t>
            </a:r>
            <a:r>
              <a:rPr lang="en-US" dirty="0" smtClean="0"/>
              <a:t> </a:t>
            </a:r>
            <a:r>
              <a:rPr lang="en-US" dirty="0" err="1" smtClean="0"/>
              <a:t>slobodno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pod </a:t>
            </a:r>
            <a:r>
              <a:rPr lang="en-US" dirty="0" err="1" smtClean="0"/>
              <a:t>utjecajem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i </a:t>
            </a:r>
            <a:r>
              <a:rPr lang="en-US" dirty="0" err="1" smtClean="0"/>
              <a:t>potražnje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Upravljano</a:t>
            </a:r>
            <a:r>
              <a:rPr lang="en-US" b="1" dirty="0" smtClean="0"/>
              <a:t> </a:t>
            </a:r>
            <a:r>
              <a:rPr lang="en-US" b="1" dirty="0" err="1" smtClean="0"/>
              <a:t>fluktuirajući</a:t>
            </a:r>
            <a:r>
              <a:rPr lang="en-US" b="1" dirty="0" smtClean="0"/>
              <a:t> </a:t>
            </a:r>
            <a:r>
              <a:rPr lang="en-US" b="1" dirty="0" err="1" smtClean="0"/>
              <a:t>sustav</a:t>
            </a:r>
            <a:r>
              <a:rPr lang="en-US" dirty="0" smtClean="0"/>
              <a:t> – </a:t>
            </a:r>
            <a:r>
              <a:rPr lang="en-US" dirty="0" err="1" smtClean="0"/>
              <a:t>tečaj</a:t>
            </a:r>
            <a:r>
              <a:rPr lang="en-US" dirty="0" smtClean="0"/>
              <a:t> se </a:t>
            </a:r>
            <a:r>
              <a:rPr lang="en-US" dirty="0" err="1" smtClean="0"/>
              <a:t>formira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povremene</a:t>
            </a:r>
            <a:r>
              <a:rPr lang="en-US" dirty="0" smtClean="0"/>
              <a:t> </a:t>
            </a:r>
            <a:r>
              <a:rPr lang="en-US" dirty="0" err="1" smtClean="0"/>
              <a:t>intervencije</a:t>
            </a:r>
            <a:r>
              <a:rPr lang="en-US" dirty="0" smtClean="0"/>
              <a:t> </a:t>
            </a:r>
            <a:r>
              <a:rPr lang="en-US" dirty="0" err="1" smtClean="0"/>
              <a:t>središnje</a:t>
            </a:r>
            <a:r>
              <a:rPr lang="en-US" dirty="0" smtClean="0"/>
              <a:t> </a:t>
            </a:r>
            <a:r>
              <a:rPr lang="en-US" dirty="0" err="1" smtClean="0"/>
              <a:t>banke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64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Stupanj</a:t>
            </a:r>
            <a:r>
              <a:rPr lang="en-US" dirty="0" smtClean="0"/>
              <a:t> </a:t>
            </a:r>
            <a:r>
              <a:rPr lang="en-US" dirty="0" err="1" smtClean="0"/>
              <a:t>otvorenosti</a:t>
            </a:r>
            <a:r>
              <a:rPr lang="en-US" dirty="0" smtClean="0"/>
              <a:t> </a:t>
            </a:r>
            <a:r>
              <a:rPr lang="en-US" dirty="0" err="1" smtClean="0"/>
              <a:t>ekonomije</a:t>
            </a:r>
            <a:r>
              <a:rPr lang="en-US" dirty="0" smtClean="0"/>
              <a:t> </a:t>
            </a:r>
            <a:r>
              <a:rPr lang="en-US" dirty="0" err="1" smtClean="0"/>
              <a:t>ovisi</a:t>
            </a:r>
            <a:r>
              <a:rPr lang="en-US" dirty="0" smtClean="0"/>
              <a:t> o:</a:t>
            </a:r>
          </a:p>
          <a:p>
            <a:pPr lvl="1"/>
            <a:r>
              <a:rPr lang="en-US" dirty="0" err="1" smtClean="0"/>
              <a:t>Proizvodnim</a:t>
            </a:r>
            <a:r>
              <a:rPr lang="en-US" dirty="0" smtClean="0"/>
              <a:t> </a:t>
            </a:r>
            <a:r>
              <a:rPr lang="en-US" dirty="0" err="1" smtClean="0"/>
              <a:t>faktorima</a:t>
            </a:r>
            <a:r>
              <a:rPr lang="en-US" dirty="0" smtClean="0"/>
              <a:t> </a:t>
            </a:r>
            <a:r>
              <a:rPr lang="en-US" dirty="0" err="1" smtClean="0"/>
              <a:t>kojima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raspolažu</a:t>
            </a:r>
            <a:endParaRPr lang="en-US" dirty="0" smtClean="0"/>
          </a:p>
          <a:p>
            <a:pPr lvl="1"/>
            <a:r>
              <a:rPr lang="en-US" dirty="0" err="1" smtClean="0"/>
              <a:t>Veličini</a:t>
            </a:r>
            <a:r>
              <a:rPr lang="en-US" dirty="0" smtClean="0"/>
              <a:t> </a:t>
            </a:r>
            <a:r>
              <a:rPr lang="en-US" dirty="0" err="1" smtClean="0"/>
              <a:t>domaćeg</a:t>
            </a:r>
            <a:r>
              <a:rPr lang="en-US" dirty="0" smtClean="0"/>
              <a:t> </a:t>
            </a:r>
            <a:r>
              <a:rPr lang="en-US" dirty="0" err="1" smtClean="0"/>
              <a:t>tržišta</a:t>
            </a:r>
            <a:endParaRPr lang="en-US" dirty="0" smtClean="0"/>
          </a:p>
          <a:p>
            <a:pPr lvl="1"/>
            <a:r>
              <a:rPr lang="en-US" dirty="0" err="1" smtClean="0"/>
              <a:t>Vanjskotrgovinskoj</a:t>
            </a:r>
            <a:r>
              <a:rPr lang="en-US" dirty="0" smtClean="0"/>
              <a:t> </a:t>
            </a:r>
            <a:r>
              <a:rPr lang="en-US" dirty="0" err="1" smtClean="0"/>
              <a:t>politici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377652"/>
            <a:ext cx="68580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4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Hrvatska</a:t>
            </a:r>
            <a:r>
              <a:rPr lang="en-US" dirty="0" smtClean="0"/>
              <a:t> </a:t>
            </a:r>
            <a:r>
              <a:rPr lang="en-US" dirty="0" err="1" smtClean="0"/>
              <a:t>provodi</a:t>
            </a:r>
            <a:r>
              <a:rPr lang="en-US" dirty="0" smtClean="0"/>
              <a:t> </a:t>
            </a:r>
            <a:r>
              <a:rPr lang="en-US" dirty="0" err="1" smtClean="0"/>
              <a:t>politiku</a:t>
            </a:r>
            <a:r>
              <a:rPr lang="en-US" dirty="0" smtClean="0"/>
              <a:t> </a:t>
            </a:r>
            <a:r>
              <a:rPr lang="en-US" dirty="0" err="1" smtClean="0"/>
              <a:t>upravljano</a:t>
            </a:r>
            <a:r>
              <a:rPr lang="en-US" dirty="0" smtClean="0"/>
              <a:t> </a:t>
            </a:r>
            <a:r>
              <a:rPr lang="en-US" dirty="0" err="1" smtClean="0"/>
              <a:t>fluktuirajućeg</a:t>
            </a:r>
            <a:r>
              <a:rPr lang="en-US" dirty="0" smtClean="0"/>
              <a:t> </a:t>
            </a:r>
            <a:r>
              <a:rPr lang="en-US" dirty="0" err="1" smtClean="0"/>
              <a:t>tečaja</a:t>
            </a:r>
            <a:r>
              <a:rPr lang="en-US" dirty="0" smtClean="0"/>
              <a:t> u </a:t>
            </a:r>
            <a:r>
              <a:rPr lang="en-US" dirty="0" err="1" smtClean="0"/>
              <a:t>odnosu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euro</a:t>
            </a:r>
          </a:p>
          <a:p>
            <a:r>
              <a:rPr lang="en-US" dirty="0" smtClean="0"/>
              <a:t>HNB </a:t>
            </a:r>
            <a:r>
              <a:rPr lang="en-US" dirty="0" err="1" smtClean="0"/>
              <a:t>prodaje</a:t>
            </a:r>
            <a:r>
              <a:rPr lang="en-US" dirty="0" smtClean="0"/>
              <a:t> </a:t>
            </a:r>
            <a:r>
              <a:rPr lang="en-US" dirty="0" err="1" smtClean="0"/>
              <a:t>devize</a:t>
            </a:r>
            <a:r>
              <a:rPr lang="en-US" dirty="0" smtClean="0"/>
              <a:t> a </a:t>
            </a:r>
            <a:r>
              <a:rPr lang="en-US" dirty="0" err="1" smtClean="0"/>
              <a:t>kupuje</a:t>
            </a:r>
            <a:r>
              <a:rPr lang="en-US" dirty="0" smtClean="0"/>
              <a:t> </a:t>
            </a:r>
            <a:r>
              <a:rPr lang="en-US" dirty="0" err="1" smtClean="0"/>
              <a:t>kune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kuna</a:t>
            </a:r>
            <a:r>
              <a:rPr lang="en-US" dirty="0" smtClean="0"/>
              <a:t> </a:t>
            </a:r>
            <a:r>
              <a:rPr lang="en-US" dirty="0" err="1" smtClean="0"/>
              <a:t>slabi</a:t>
            </a:r>
            <a:r>
              <a:rPr lang="en-US" dirty="0" smtClean="0"/>
              <a:t> (</a:t>
            </a:r>
            <a:r>
              <a:rPr lang="en-US" dirty="0" err="1" smtClean="0"/>
              <a:t>deprecira</a:t>
            </a:r>
            <a:r>
              <a:rPr lang="en-US" dirty="0" smtClean="0"/>
              <a:t>) </a:t>
            </a:r>
            <a:r>
              <a:rPr lang="en-US" dirty="0" err="1" smtClean="0"/>
              <a:t>jer</a:t>
            </a:r>
            <a:r>
              <a:rPr lang="en-US" dirty="0" smtClean="0"/>
              <a:t> se </a:t>
            </a:r>
            <a:r>
              <a:rPr lang="en-US" dirty="0" err="1" smtClean="0"/>
              <a:t>kupnjom</a:t>
            </a:r>
            <a:r>
              <a:rPr lang="en-US" dirty="0" smtClean="0"/>
              <a:t> </a:t>
            </a:r>
            <a:r>
              <a:rPr lang="en-US" dirty="0" err="1" smtClean="0"/>
              <a:t>povlači</a:t>
            </a:r>
            <a:r>
              <a:rPr lang="en-US" dirty="0" smtClean="0"/>
              <a:t> </a:t>
            </a:r>
            <a:r>
              <a:rPr lang="en-US" dirty="0" err="1" smtClean="0"/>
              <a:t>višak</a:t>
            </a:r>
            <a:r>
              <a:rPr lang="en-US" dirty="0" smtClean="0"/>
              <a:t> </a:t>
            </a:r>
            <a:r>
              <a:rPr lang="en-US" dirty="0" err="1" smtClean="0"/>
              <a:t>kuna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opticaja</a:t>
            </a:r>
            <a:r>
              <a:rPr lang="en-US" dirty="0" smtClean="0"/>
              <a:t> </a:t>
            </a:r>
            <a:r>
              <a:rPr lang="en-US" dirty="0" err="1" smtClean="0"/>
              <a:t>čime</a:t>
            </a:r>
            <a:r>
              <a:rPr lang="en-US" dirty="0" smtClean="0"/>
              <a:t> </a:t>
            </a:r>
            <a:r>
              <a:rPr lang="en-US" dirty="0" err="1" smtClean="0"/>
              <a:t>raste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kune</a:t>
            </a:r>
            <a:r>
              <a:rPr lang="en-US" dirty="0" smtClean="0"/>
              <a:t> i </a:t>
            </a:r>
            <a:r>
              <a:rPr lang="en-US" dirty="0" err="1" smtClean="0"/>
              <a:t>tečaj</a:t>
            </a:r>
            <a:r>
              <a:rPr lang="en-US" dirty="0" smtClean="0"/>
              <a:t> </a:t>
            </a:r>
            <a:r>
              <a:rPr lang="en-US" dirty="0" err="1" smtClean="0"/>
              <a:t>aprecira</a:t>
            </a:r>
            <a:r>
              <a:rPr lang="en-US" dirty="0" smtClean="0"/>
              <a:t>, i </a:t>
            </a:r>
            <a:r>
              <a:rPr lang="en-US" dirty="0" err="1" smtClean="0"/>
              <a:t>obrnuto</a:t>
            </a:r>
            <a:endParaRPr lang="en-US" dirty="0" smtClean="0"/>
          </a:p>
          <a:p>
            <a:r>
              <a:rPr lang="en-US" dirty="0" err="1" smtClean="0"/>
              <a:t>Kako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povezani</a:t>
            </a:r>
            <a:r>
              <a:rPr lang="en-US" dirty="0" smtClean="0"/>
              <a:t> </a:t>
            </a:r>
            <a:r>
              <a:rPr lang="en-US" dirty="0" err="1" smtClean="0"/>
              <a:t>devizni</a:t>
            </a:r>
            <a:r>
              <a:rPr lang="en-US" dirty="0" smtClean="0"/>
              <a:t> </a:t>
            </a:r>
            <a:r>
              <a:rPr lang="en-US" dirty="0" err="1" smtClean="0"/>
              <a:t>tečaj</a:t>
            </a:r>
            <a:r>
              <a:rPr lang="en-US" dirty="0" smtClean="0"/>
              <a:t> i </a:t>
            </a:r>
            <a:r>
              <a:rPr lang="en-US" dirty="0" err="1" smtClean="0"/>
              <a:t>bilanca</a:t>
            </a:r>
            <a:r>
              <a:rPr lang="en-US" dirty="0" smtClean="0"/>
              <a:t> </a:t>
            </a:r>
            <a:r>
              <a:rPr lang="en-US" dirty="0" err="1" smtClean="0"/>
              <a:t>plaćanja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fiksnog</a:t>
            </a:r>
            <a:r>
              <a:rPr lang="en-US" dirty="0" smtClean="0"/>
              <a:t> </a:t>
            </a:r>
            <a:r>
              <a:rPr lang="en-US" dirty="0" err="1" smtClean="0"/>
              <a:t>tečaja</a:t>
            </a:r>
            <a:r>
              <a:rPr lang="en-US" dirty="0" smtClean="0"/>
              <a:t>, CB </a:t>
            </a:r>
            <a:r>
              <a:rPr lang="en-US" dirty="0" err="1" smtClean="0"/>
              <a:t>će</a:t>
            </a:r>
            <a:r>
              <a:rPr lang="en-US" dirty="0" smtClean="0"/>
              <a:t> u </a:t>
            </a:r>
            <a:r>
              <a:rPr lang="en-US" dirty="0" err="1" smtClean="0"/>
              <a:t>slučaju</a:t>
            </a:r>
            <a:r>
              <a:rPr lang="en-US" dirty="0" smtClean="0"/>
              <a:t> </a:t>
            </a:r>
            <a:r>
              <a:rPr lang="en-US" dirty="0" err="1" smtClean="0"/>
              <a:t>suficita</a:t>
            </a:r>
            <a:r>
              <a:rPr lang="en-US" dirty="0" smtClean="0"/>
              <a:t> </a:t>
            </a:r>
            <a:r>
              <a:rPr lang="en-US" dirty="0" err="1" smtClean="0"/>
              <a:t>kunama</a:t>
            </a:r>
            <a:r>
              <a:rPr lang="en-US" dirty="0" smtClean="0"/>
              <a:t> </a:t>
            </a:r>
            <a:r>
              <a:rPr lang="en-US" dirty="0" err="1" smtClean="0"/>
              <a:t>kupovati</a:t>
            </a:r>
            <a:r>
              <a:rPr lang="en-US" dirty="0" smtClean="0"/>
              <a:t> </a:t>
            </a:r>
            <a:r>
              <a:rPr lang="en-US" dirty="0" err="1" smtClean="0"/>
              <a:t>devize</a:t>
            </a:r>
            <a:r>
              <a:rPr lang="en-US" dirty="0" smtClean="0"/>
              <a:t>,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dovesti</a:t>
            </a:r>
            <a:r>
              <a:rPr lang="en-US" dirty="0" smtClean="0"/>
              <a:t> do </a:t>
            </a:r>
            <a:r>
              <a:rPr lang="en-US" dirty="0" err="1" smtClean="0"/>
              <a:t>povećaja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 (HRK),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s </a:t>
            </a:r>
            <a:r>
              <a:rPr lang="en-US" dirty="0" err="1" smtClean="0"/>
              <a:t>vremenom</a:t>
            </a:r>
            <a:r>
              <a:rPr lang="en-US" dirty="0" smtClean="0"/>
              <a:t> </a:t>
            </a:r>
            <a:r>
              <a:rPr lang="en-US" dirty="0" err="1" smtClean="0"/>
              <a:t>dovesti</a:t>
            </a:r>
            <a:r>
              <a:rPr lang="en-US" dirty="0" smtClean="0"/>
              <a:t> do </a:t>
            </a:r>
            <a:r>
              <a:rPr lang="en-US" dirty="0" err="1" smtClean="0"/>
              <a:t>nižih</a:t>
            </a:r>
            <a:r>
              <a:rPr lang="en-US" dirty="0" smtClean="0"/>
              <a:t> </a:t>
            </a:r>
            <a:r>
              <a:rPr lang="en-US" dirty="0" err="1" smtClean="0"/>
              <a:t>kamatnih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r>
              <a:rPr lang="en-US" dirty="0"/>
              <a:t> </a:t>
            </a:r>
            <a:r>
              <a:rPr lang="en-US" dirty="0" err="1" smtClean="0"/>
              <a:t>te</a:t>
            </a:r>
            <a:r>
              <a:rPr lang="en-US" dirty="0"/>
              <a:t> </a:t>
            </a:r>
            <a:r>
              <a:rPr lang="en-US" dirty="0" err="1" smtClean="0"/>
              <a:t>povećanja</a:t>
            </a:r>
            <a:r>
              <a:rPr lang="en-US" dirty="0" smtClean="0"/>
              <a:t> </a:t>
            </a:r>
            <a:r>
              <a:rPr lang="en-US" dirty="0" err="1" smtClean="0"/>
              <a:t>kredita</a:t>
            </a:r>
            <a:r>
              <a:rPr lang="en-US" dirty="0" smtClean="0"/>
              <a:t> i </a:t>
            </a:r>
            <a:r>
              <a:rPr lang="en-US" dirty="0" err="1" smtClean="0"/>
              <a:t>povećanja</a:t>
            </a:r>
            <a:r>
              <a:rPr lang="en-US" dirty="0" smtClean="0"/>
              <a:t> </a:t>
            </a:r>
            <a:r>
              <a:rPr lang="en-US" dirty="0" err="1" smtClean="0"/>
              <a:t>uvoza</a:t>
            </a:r>
            <a:r>
              <a:rPr lang="en-US" dirty="0" smtClean="0"/>
              <a:t> </a:t>
            </a:r>
            <a:r>
              <a:rPr lang="en-US" dirty="0" err="1" smtClean="0"/>
              <a:t>ali</a:t>
            </a:r>
            <a:r>
              <a:rPr lang="en-US" dirty="0" smtClean="0"/>
              <a:t> i do </a:t>
            </a:r>
            <a:r>
              <a:rPr lang="en-US" dirty="0" err="1" smtClean="0"/>
              <a:t>smanjenja</a:t>
            </a:r>
            <a:r>
              <a:rPr lang="en-US" dirty="0" smtClean="0"/>
              <a:t> </a:t>
            </a:r>
            <a:r>
              <a:rPr lang="en-US" dirty="0" err="1" smtClean="0"/>
              <a:t>priliva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(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neatraktivnih</a:t>
            </a:r>
            <a:r>
              <a:rPr lang="en-US" dirty="0" smtClean="0"/>
              <a:t> </a:t>
            </a:r>
            <a:r>
              <a:rPr lang="en-US" dirty="0" err="1" smtClean="0"/>
              <a:t>kamatnih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252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Kod</a:t>
            </a:r>
            <a:r>
              <a:rPr lang="en-US" dirty="0"/>
              <a:t> </a:t>
            </a:r>
            <a:r>
              <a:rPr lang="en-US" dirty="0" err="1"/>
              <a:t>varijabilnog</a:t>
            </a:r>
            <a:r>
              <a:rPr lang="en-US" dirty="0"/>
              <a:t> </a:t>
            </a:r>
            <a:r>
              <a:rPr lang="en-US" dirty="0" err="1"/>
              <a:t>tečaja</a:t>
            </a:r>
            <a:r>
              <a:rPr lang="en-US" dirty="0"/>
              <a:t>, </a:t>
            </a:r>
            <a:r>
              <a:rPr lang="en-US" dirty="0" err="1"/>
              <a:t>tržište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regulira</a:t>
            </a:r>
            <a:r>
              <a:rPr lang="en-US" dirty="0"/>
              <a:t> </a:t>
            </a:r>
            <a:r>
              <a:rPr lang="en-US" dirty="0" err="1" smtClean="0"/>
              <a:t>tečaj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npr</a:t>
            </a:r>
            <a:r>
              <a:rPr lang="en-US" dirty="0" smtClean="0"/>
              <a:t>. </a:t>
            </a:r>
            <a:r>
              <a:rPr lang="en-US" dirty="0" err="1" smtClean="0"/>
              <a:t>zemlja</a:t>
            </a:r>
            <a:r>
              <a:rPr lang="en-US" dirty="0" smtClean="0"/>
              <a:t> </a:t>
            </a:r>
            <a:r>
              <a:rPr lang="en-US" dirty="0" err="1" smtClean="0"/>
              <a:t>ostvaruje</a:t>
            </a:r>
            <a:r>
              <a:rPr lang="en-US" dirty="0" smtClean="0"/>
              <a:t> </a:t>
            </a:r>
            <a:r>
              <a:rPr lang="en-US" dirty="0" err="1" smtClean="0"/>
              <a:t>suficit</a:t>
            </a:r>
            <a:r>
              <a:rPr lang="en-US" dirty="0" smtClean="0"/>
              <a:t>, </a:t>
            </a:r>
            <a:r>
              <a:rPr lang="en-US" dirty="0" err="1" smtClean="0"/>
              <a:t>njena</a:t>
            </a:r>
            <a:r>
              <a:rPr lang="en-US" dirty="0" smtClean="0"/>
              <a:t> </a:t>
            </a:r>
            <a:r>
              <a:rPr lang="en-US" dirty="0" err="1" smtClean="0"/>
              <a:t>valuta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aprecirati</a:t>
            </a:r>
            <a:endParaRPr lang="en-US" dirty="0" smtClean="0"/>
          </a:p>
          <a:p>
            <a:r>
              <a:rPr lang="en-US" dirty="0" err="1" smtClean="0"/>
              <a:t>Aprecijacija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usporiti</a:t>
            </a:r>
            <a:r>
              <a:rPr lang="en-US" dirty="0" smtClean="0"/>
              <a:t> </a:t>
            </a:r>
            <a:r>
              <a:rPr lang="en-US" dirty="0" err="1" smtClean="0"/>
              <a:t>izvoz</a:t>
            </a:r>
            <a:r>
              <a:rPr lang="en-US" dirty="0"/>
              <a:t> </a:t>
            </a:r>
            <a:r>
              <a:rPr lang="en-US" dirty="0" smtClean="0"/>
              <a:t>a </a:t>
            </a:r>
            <a:r>
              <a:rPr lang="en-US" dirty="0" err="1" smtClean="0"/>
              <a:t>ubrzati</a:t>
            </a:r>
            <a:r>
              <a:rPr lang="en-US" dirty="0" smtClean="0"/>
              <a:t> </a:t>
            </a:r>
            <a:r>
              <a:rPr lang="en-US" dirty="0" err="1" smtClean="0"/>
              <a:t>uvoz</a:t>
            </a:r>
            <a:r>
              <a:rPr lang="en-US" dirty="0" smtClean="0"/>
              <a:t> a </a:t>
            </a:r>
            <a:r>
              <a:rPr lang="en-US" dirty="0" err="1" smtClean="0"/>
              <a:t>može</a:t>
            </a:r>
            <a:r>
              <a:rPr lang="en-US" dirty="0" smtClean="0"/>
              <a:t> i </a:t>
            </a:r>
            <a:r>
              <a:rPr lang="en-US" dirty="0" err="1" smtClean="0"/>
              <a:t>odvući</a:t>
            </a:r>
            <a:r>
              <a:rPr lang="en-US" dirty="0" smtClean="0"/>
              <a:t> </a:t>
            </a:r>
            <a:r>
              <a:rPr lang="en-US" dirty="0" err="1" smtClean="0"/>
              <a:t>kapital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sudionici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deviznom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zaključe</a:t>
            </a:r>
            <a:r>
              <a:rPr lang="en-US" dirty="0" smtClean="0"/>
              <a:t> da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prejake</a:t>
            </a:r>
            <a:r>
              <a:rPr lang="en-US" dirty="0" smtClean="0"/>
              <a:t> </a:t>
            </a:r>
            <a:r>
              <a:rPr lang="en-US" dirty="0" err="1" smtClean="0"/>
              <a:t>aprecijacije</a:t>
            </a:r>
            <a:r>
              <a:rPr lang="en-US" dirty="0" smtClean="0"/>
              <a:t> </a:t>
            </a:r>
            <a:r>
              <a:rPr lang="en-US" dirty="0" err="1" smtClean="0"/>
              <a:t>valuta</a:t>
            </a:r>
            <a:r>
              <a:rPr lang="en-US" dirty="0" smtClean="0"/>
              <a:t> </a:t>
            </a:r>
            <a:r>
              <a:rPr lang="en-US" dirty="0" err="1" smtClean="0"/>
              <a:t>morati</a:t>
            </a:r>
            <a:r>
              <a:rPr lang="en-US" dirty="0" smtClean="0"/>
              <a:t> </a:t>
            </a:r>
            <a:r>
              <a:rPr lang="en-US" dirty="0" err="1" smtClean="0"/>
              <a:t>deprecirati</a:t>
            </a:r>
            <a:endParaRPr lang="en-US" dirty="0"/>
          </a:p>
          <a:p>
            <a:r>
              <a:rPr lang="en-US" dirty="0" err="1" smtClean="0"/>
              <a:t>Takvo</a:t>
            </a:r>
            <a:r>
              <a:rPr lang="en-US" dirty="0" smtClean="0"/>
              <a:t> </a:t>
            </a:r>
            <a:r>
              <a:rPr lang="en-US" dirty="0" err="1" smtClean="0"/>
              <a:t>očekivanje</a:t>
            </a:r>
            <a:r>
              <a:rPr lang="en-US" dirty="0" smtClean="0"/>
              <a:t> </a:t>
            </a:r>
            <a:r>
              <a:rPr lang="en-US" dirty="0" err="1" smtClean="0"/>
              <a:t>automatski</a:t>
            </a:r>
            <a:r>
              <a:rPr lang="en-US" dirty="0" smtClean="0"/>
              <a:t> </a:t>
            </a:r>
            <a:r>
              <a:rPr lang="en-US" dirty="0" err="1" smtClean="0"/>
              <a:t>vodi</a:t>
            </a:r>
            <a:r>
              <a:rPr lang="en-US" dirty="0" smtClean="0"/>
              <a:t> do </a:t>
            </a:r>
            <a:r>
              <a:rPr lang="en-US" dirty="0" err="1" smtClean="0"/>
              <a:t>deprecijacije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26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Vanjskotrgovinska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politika</a:t>
            </a:r>
            <a:r>
              <a:rPr lang="en-US" sz="2800" b="1" dirty="0" smtClean="0"/>
              <a:t> – </a:t>
            </a:r>
            <a:r>
              <a:rPr lang="en-US" sz="2800" b="1" dirty="0" err="1" smtClean="0"/>
              <a:t>slobodna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trgovina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protekcionizam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Slobodna</a:t>
            </a:r>
            <a:r>
              <a:rPr lang="en-US" b="1" dirty="0" smtClean="0"/>
              <a:t> </a:t>
            </a:r>
            <a:r>
              <a:rPr lang="en-US" b="1" dirty="0" err="1" smtClean="0"/>
              <a:t>trgovina</a:t>
            </a:r>
            <a:r>
              <a:rPr lang="en-US" dirty="0" smtClean="0"/>
              <a:t> – </a:t>
            </a:r>
            <a:r>
              <a:rPr lang="en-US" dirty="0" err="1" smtClean="0"/>
              <a:t>trgovina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različitih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</a:t>
            </a:r>
            <a:r>
              <a:rPr lang="en-US" dirty="0" err="1" smtClean="0"/>
              <a:t>bez</a:t>
            </a:r>
            <a:r>
              <a:rPr lang="en-US" dirty="0" smtClean="0"/>
              <a:t> </a:t>
            </a:r>
            <a:r>
              <a:rPr lang="en-US" dirty="0" err="1" smtClean="0"/>
              <a:t>ograničenja</a:t>
            </a:r>
            <a:endParaRPr lang="en-US" dirty="0" smtClean="0"/>
          </a:p>
          <a:p>
            <a:r>
              <a:rPr lang="en-US" dirty="0" err="1" smtClean="0"/>
              <a:t>Argumenti</a:t>
            </a:r>
            <a:r>
              <a:rPr lang="en-US" dirty="0" smtClean="0"/>
              <a:t> </a:t>
            </a:r>
            <a:r>
              <a:rPr lang="en-US" u="sng" dirty="0" smtClean="0"/>
              <a:t>u </a:t>
            </a:r>
            <a:r>
              <a:rPr lang="en-US" u="sng" dirty="0" err="1" smtClean="0"/>
              <a:t>korist</a:t>
            </a:r>
            <a:r>
              <a:rPr lang="en-US" dirty="0" smtClean="0"/>
              <a:t> </a:t>
            </a:r>
            <a:r>
              <a:rPr lang="en-US" dirty="0" err="1" smtClean="0"/>
              <a:t>slobodne</a:t>
            </a:r>
            <a:r>
              <a:rPr lang="en-US" dirty="0" smtClean="0"/>
              <a:t> </a:t>
            </a:r>
            <a:r>
              <a:rPr lang="en-US" dirty="0" err="1" smtClean="0"/>
              <a:t>trgovine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Povećava</a:t>
            </a:r>
            <a:r>
              <a:rPr lang="en-US" dirty="0" smtClean="0"/>
              <a:t> </a:t>
            </a:r>
            <a:r>
              <a:rPr lang="en-US" dirty="0" err="1" smtClean="0"/>
              <a:t>potrošnju</a:t>
            </a:r>
            <a:r>
              <a:rPr lang="en-US" dirty="0" smtClean="0"/>
              <a:t> u </a:t>
            </a:r>
            <a:r>
              <a:rPr lang="en-US" dirty="0" err="1" smtClean="0"/>
              <a:t>zemlji</a:t>
            </a:r>
            <a:r>
              <a:rPr lang="en-US" dirty="0" smtClean="0"/>
              <a:t>; </a:t>
            </a:r>
            <a:r>
              <a:rPr lang="en-US" dirty="0" err="1" smtClean="0"/>
              <a:t>proizvođače</a:t>
            </a:r>
            <a:r>
              <a:rPr lang="en-US" dirty="0" smtClean="0"/>
              <a:t> </a:t>
            </a:r>
            <a:r>
              <a:rPr lang="en-US" dirty="0" err="1" smtClean="0"/>
              <a:t>potiče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efikasnu</a:t>
            </a:r>
            <a:r>
              <a:rPr lang="en-US" dirty="0" smtClean="0"/>
              <a:t> </a:t>
            </a:r>
            <a:r>
              <a:rPr lang="en-US" dirty="0" err="1" smtClean="0"/>
              <a:t>raspodjelu</a:t>
            </a:r>
            <a:r>
              <a:rPr lang="en-US" dirty="0" smtClean="0"/>
              <a:t> </a:t>
            </a:r>
            <a:r>
              <a:rPr lang="en-US" dirty="0" err="1" smtClean="0"/>
              <a:t>resursa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Ekonomije </a:t>
            </a:r>
            <a:r>
              <a:rPr lang="en-US" dirty="0" err="1" smtClean="0"/>
              <a:t>obujma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Konkurencija</a:t>
            </a:r>
            <a:r>
              <a:rPr lang="en-US" dirty="0" smtClean="0"/>
              <a:t> i </a:t>
            </a:r>
            <a:r>
              <a:rPr lang="en-US" dirty="0" err="1" smtClean="0"/>
              <a:t>inovacije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Onemogućuje</a:t>
            </a:r>
            <a:r>
              <a:rPr lang="en-US" dirty="0" smtClean="0"/>
              <a:t> </a:t>
            </a:r>
            <a:r>
              <a:rPr lang="en-US" dirty="0" err="1" smtClean="0"/>
              <a:t>utjecaj</a:t>
            </a:r>
            <a:r>
              <a:rPr lang="en-US" dirty="0" smtClean="0"/>
              <a:t> </a:t>
            </a:r>
            <a:r>
              <a:rPr lang="en-US" dirty="0" err="1" smtClean="0"/>
              <a:t>interesnih</a:t>
            </a:r>
            <a:r>
              <a:rPr lang="en-US" dirty="0" smtClean="0"/>
              <a:t> </a:t>
            </a:r>
            <a:r>
              <a:rPr lang="en-US" dirty="0" err="1" smtClean="0"/>
              <a:t>skupina</a:t>
            </a:r>
            <a:r>
              <a:rPr lang="en-US" dirty="0" smtClean="0"/>
              <a:t> </a:t>
            </a:r>
            <a:r>
              <a:rPr lang="en-US" dirty="0" err="1" smtClean="0"/>
              <a:t>proizvođača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33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Argumenti</a:t>
            </a:r>
            <a:r>
              <a:rPr lang="en-US" dirty="0" smtClean="0"/>
              <a:t> </a:t>
            </a:r>
            <a:r>
              <a:rPr lang="en-US" u="sng" dirty="0" err="1" smtClean="0"/>
              <a:t>protiv</a:t>
            </a:r>
            <a:r>
              <a:rPr lang="en-US" dirty="0" smtClean="0"/>
              <a:t> </a:t>
            </a:r>
            <a:r>
              <a:rPr lang="en-US" dirty="0" err="1" smtClean="0"/>
              <a:t>slobodne</a:t>
            </a:r>
            <a:r>
              <a:rPr lang="en-US" dirty="0" smtClean="0"/>
              <a:t> </a:t>
            </a:r>
            <a:r>
              <a:rPr lang="en-US" dirty="0" err="1" smtClean="0"/>
              <a:t>trgovine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Ekonomska</a:t>
            </a:r>
            <a:r>
              <a:rPr lang="en-US" dirty="0" smtClean="0"/>
              <a:t> </a:t>
            </a:r>
            <a:r>
              <a:rPr lang="en-US" dirty="0" err="1" smtClean="0"/>
              <a:t>korist</a:t>
            </a:r>
            <a:r>
              <a:rPr lang="en-US" dirty="0" smtClean="0"/>
              <a:t> se </a:t>
            </a:r>
            <a:r>
              <a:rPr lang="en-US" dirty="0" err="1" smtClean="0"/>
              <a:t>raspodjeljuje</a:t>
            </a:r>
            <a:r>
              <a:rPr lang="en-US" dirty="0" smtClean="0"/>
              <a:t> </a:t>
            </a:r>
            <a:r>
              <a:rPr lang="en-US" dirty="0" err="1" smtClean="0"/>
              <a:t>neravnomjerno</a:t>
            </a:r>
            <a:r>
              <a:rPr lang="en-US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Moguć</a:t>
            </a:r>
            <a:r>
              <a:rPr lang="en-US" dirty="0" smtClean="0"/>
              <a:t> </a:t>
            </a:r>
            <a:r>
              <a:rPr lang="en-US" dirty="0" err="1" smtClean="0"/>
              <a:t>neuspjeh</a:t>
            </a:r>
            <a:r>
              <a:rPr lang="en-US" dirty="0" smtClean="0"/>
              <a:t> </a:t>
            </a:r>
            <a:r>
              <a:rPr lang="en-US" dirty="0" err="1" smtClean="0"/>
              <a:t>domaćih</a:t>
            </a:r>
            <a:r>
              <a:rPr lang="en-US" dirty="0" smtClean="0"/>
              <a:t> </a:t>
            </a:r>
            <a:r>
              <a:rPr lang="en-US" dirty="0" err="1" smtClean="0"/>
              <a:t>tržišta</a:t>
            </a:r>
            <a:r>
              <a:rPr lang="en-US" dirty="0" smtClean="0"/>
              <a:t> (</a:t>
            </a: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nezaposlenosti</a:t>
            </a:r>
            <a:r>
              <a:rPr lang="en-US" dirty="0" smtClean="0"/>
              <a:t> i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veća</a:t>
            </a:r>
            <a:r>
              <a:rPr lang="en-US" dirty="0" smtClean="0"/>
              <a:t> </a:t>
            </a:r>
            <a:r>
              <a:rPr lang="en-US" dirty="0" err="1" smtClean="0"/>
              <a:t>neiskorištenost</a:t>
            </a:r>
            <a:r>
              <a:rPr lang="en-US" dirty="0" smtClean="0"/>
              <a:t> </a:t>
            </a:r>
            <a:r>
              <a:rPr lang="en-US" dirty="0" err="1" smtClean="0"/>
              <a:t>resursa</a:t>
            </a:r>
            <a:r>
              <a:rPr lang="en-US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Nemogućnost</a:t>
            </a:r>
            <a:r>
              <a:rPr lang="en-US" dirty="0" smtClean="0"/>
              <a:t> </a:t>
            </a:r>
            <a:r>
              <a:rPr lang="en-US" dirty="0" err="1" smtClean="0"/>
              <a:t>zaštite</a:t>
            </a:r>
            <a:r>
              <a:rPr lang="en-US" dirty="0" smtClean="0"/>
              <a:t> </a:t>
            </a:r>
            <a:r>
              <a:rPr lang="en-US" dirty="0" err="1" smtClean="0"/>
              <a:t>mladih</a:t>
            </a:r>
            <a:r>
              <a:rPr lang="en-US" dirty="0" smtClean="0"/>
              <a:t> </a:t>
            </a:r>
            <a:r>
              <a:rPr lang="en-US" dirty="0" err="1" smtClean="0"/>
              <a:t>industrija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Nemogućnost</a:t>
            </a:r>
            <a:r>
              <a:rPr lang="en-US" dirty="0"/>
              <a:t> </a:t>
            </a:r>
            <a:r>
              <a:rPr lang="en-US" dirty="0" err="1" smtClean="0"/>
              <a:t>zaštite</a:t>
            </a:r>
            <a:r>
              <a:rPr lang="en-US" dirty="0" smtClean="0"/>
              <a:t> </a:t>
            </a:r>
            <a:r>
              <a:rPr lang="en-US" dirty="0" err="1" smtClean="0"/>
              <a:t>nacionalnih</a:t>
            </a:r>
            <a:r>
              <a:rPr lang="en-US" dirty="0" smtClean="0"/>
              <a:t> </a:t>
            </a:r>
            <a:r>
              <a:rPr lang="en-US" dirty="0" err="1" smtClean="0"/>
              <a:t>interesa</a:t>
            </a:r>
            <a:r>
              <a:rPr lang="en-US" dirty="0" smtClean="0"/>
              <a:t>, </a:t>
            </a:r>
            <a:r>
              <a:rPr lang="en-US" dirty="0" err="1" smtClean="0"/>
              <a:t>sigurnosti</a:t>
            </a:r>
            <a:r>
              <a:rPr lang="en-US" dirty="0" smtClean="0"/>
              <a:t>, </a:t>
            </a:r>
            <a:r>
              <a:rPr lang="en-US" dirty="0" err="1" smtClean="0"/>
              <a:t>kulturne</a:t>
            </a:r>
            <a:r>
              <a:rPr lang="en-US" dirty="0" smtClean="0"/>
              <a:t> </a:t>
            </a:r>
            <a:r>
              <a:rPr lang="en-US" dirty="0" err="1" smtClean="0"/>
              <a:t>tradicije</a:t>
            </a:r>
            <a:r>
              <a:rPr lang="en-US" dirty="0" smtClean="0"/>
              <a:t> i </a:t>
            </a:r>
            <a:r>
              <a:rPr lang="en-US" dirty="0" err="1" smtClean="0"/>
              <a:t>okoliša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r>
              <a:rPr lang="en-US" b="1" dirty="0" err="1" smtClean="0"/>
              <a:t>Vanjskotrgovinska</a:t>
            </a:r>
            <a:r>
              <a:rPr lang="en-US" b="1" dirty="0" smtClean="0"/>
              <a:t> </a:t>
            </a:r>
            <a:r>
              <a:rPr lang="en-US" b="1" dirty="0" err="1" smtClean="0"/>
              <a:t>politika</a:t>
            </a:r>
            <a:r>
              <a:rPr lang="en-US" dirty="0" smtClean="0"/>
              <a:t> – </a:t>
            </a:r>
            <a:r>
              <a:rPr lang="en-US" dirty="0" err="1" smtClean="0"/>
              <a:t>skup</a:t>
            </a:r>
            <a:r>
              <a:rPr lang="en-US" dirty="0" smtClean="0"/>
              <a:t> </a:t>
            </a:r>
            <a:r>
              <a:rPr lang="en-US" dirty="0" err="1" smtClean="0"/>
              <a:t>mjera</a:t>
            </a:r>
            <a:r>
              <a:rPr lang="en-US" dirty="0" smtClean="0"/>
              <a:t> </a:t>
            </a:r>
            <a:r>
              <a:rPr lang="en-US" dirty="0" err="1" smtClean="0"/>
              <a:t>kojima</a:t>
            </a:r>
            <a:r>
              <a:rPr lang="en-US" dirty="0" smtClean="0"/>
              <a:t> se </a:t>
            </a:r>
            <a:r>
              <a:rPr lang="en-US" dirty="0" err="1" smtClean="0"/>
              <a:t>potiče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ograničava</a:t>
            </a:r>
            <a:r>
              <a:rPr lang="en-US" dirty="0" smtClean="0"/>
              <a:t> </a:t>
            </a:r>
            <a:r>
              <a:rPr lang="en-US" dirty="0" err="1" smtClean="0"/>
              <a:t>uvoz</a:t>
            </a:r>
            <a:r>
              <a:rPr lang="en-US" dirty="0" smtClean="0"/>
              <a:t> i </a:t>
            </a:r>
            <a:r>
              <a:rPr lang="en-US" dirty="0" err="1" smtClean="0"/>
              <a:t>izvoz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r>
              <a:rPr lang="en-US" dirty="0" smtClean="0"/>
              <a:t>, </a:t>
            </a:r>
            <a:r>
              <a:rPr lang="en-US" dirty="0" err="1" smtClean="0"/>
              <a:t>poput</a:t>
            </a:r>
            <a:r>
              <a:rPr lang="en-US" dirty="0" smtClean="0"/>
              <a:t> carina, </a:t>
            </a:r>
            <a:r>
              <a:rPr lang="en-US" dirty="0" err="1" smtClean="0"/>
              <a:t>kvota</a:t>
            </a:r>
            <a:r>
              <a:rPr lang="en-US" dirty="0" smtClean="0"/>
              <a:t>, </a:t>
            </a:r>
            <a:r>
              <a:rPr lang="en-US" dirty="0" err="1" smtClean="0"/>
              <a:t>embarga</a:t>
            </a:r>
            <a:r>
              <a:rPr lang="en-US" dirty="0" smtClean="0"/>
              <a:t>, </a:t>
            </a:r>
            <a:r>
              <a:rPr lang="en-US" dirty="0" err="1" smtClean="0"/>
              <a:t>premija</a:t>
            </a:r>
            <a:r>
              <a:rPr lang="en-US" dirty="0" smtClean="0"/>
              <a:t> i </a:t>
            </a:r>
            <a:r>
              <a:rPr lang="en-US" dirty="0" err="1" smtClean="0"/>
              <a:t>drugih</a:t>
            </a:r>
            <a:r>
              <a:rPr lang="en-US" dirty="0" smtClean="0"/>
              <a:t> </a:t>
            </a:r>
            <a:r>
              <a:rPr lang="en-US" dirty="0" err="1" smtClean="0"/>
              <a:t>propisa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56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Protekcionizam</a:t>
            </a:r>
            <a:r>
              <a:rPr lang="en-US" dirty="0" smtClean="0"/>
              <a:t> – </a:t>
            </a:r>
            <a:r>
              <a:rPr lang="en-US" dirty="0" err="1" smtClean="0"/>
              <a:t>vanjskotrgovinska</a:t>
            </a:r>
            <a:r>
              <a:rPr lang="en-US" dirty="0" smtClean="0"/>
              <a:t> </a:t>
            </a:r>
            <a:r>
              <a:rPr lang="en-US" dirty="0" err="1" smtClean="0"/>
              <a:t>politika</a:t>
            </a:r>
            <a:r>
              <a:rPr lang="en-US" dirty="0" smtClean="0"/>
              <a:t> </a:t>
            </a:r>
            <a:r>
              <a:rPr lang="en-US" dirty="0" err="1" smtClean="0"/>
              <a:t>kojom</a:t>
            </a:r>
            <a:r>
              <a:rPr lang="en-US" dirty="0" smtClean="0"/>
              <a:t> se </a:t>
            </a:r>
            <a:r>
              <a:rPr lang="en-US" dirty="0" err="1" smtClean="0"/>
              <a:t>ograničava</a:t>
            </a:r>
            <a:r>
              <a:rPr lang="en-US" dirty="0" smtClean="0"/>
              <a:t> </a:t>
            </a:r>
            <a:r>
              <a:rPr lang="en-US" dirty="0" err="1" smtClean="0"/>
              <a:t>razmjena</a:t>
            </a:r>
            <a:r>
              <a:rPr lang="en-US" dirty="0" smtClean="0"/>
              <a:t> </a:t>
            </a:r>
            <a:r>
              <a:rPr lang="en-US" dirty="0" err="1" smtClean="0"/>
              <a:t>dobara</a:t>
            </a:r>
            <a:r>
              <a:rPr lang="en-US" dirty="0" smtClean="0"/>
              <a:t> (</a:t>
            </a:r>
            <a:r>
              <a:rPr lang="en-US" dirty="0" err="1" smtClean="0"/>
              <a:t>zaštita</a:t>
            </a:r>
            <a:r>
              <a:rPr lang="en-US" dirty="0" smtClean="0"/>
              <a:t> </a:t>
            </a:r>
            <a:r>
              <a:rPr lang="en-US" dirty="0" err="1" smtClean="0"/>
              <a:t>domaće</a:t>
            </a:r>
            <a:r>
              <a:rPr lang="en-US" dirty="0" smtClean="0"/>
              <a:t> </a:t>
            </a:r>
            <a:r>
              <a:rPr lang="en-US" dirty="0" err="1" smtClean="0"/>
              <a:t>industrije</a:t>
            </a:r>
            <a:r>
              <a:rPr lang="en-US" dirty="0" smtClean="0"/>
              <a:t> od </a:t>
            </a:r>
            <a:r>
              <a:rPr lang="en-US" dirty="0" err="1" smtClean="0"/>
              <a:t>inozemne</a:t>
            </a:r>
            <a:r>
              <a:rPr lang="en-US" dirty="0" smtClean="0"/>
              <a:t> </a:t>
            </a:r>
            <a:r>
              <a:rPr lang="en-US" dirty="0" err="1" smtClean="0"/>
              <a:t>konkurencije</a:t>
            </a:r>
            <a:r>
              <a:rPr lang="en-US" dirty="0" smtClean="0"/>
              <a:t>) – </a:t>
            </a:r>
            <a:r>
              <a:rPr lang="en-US" dirty="0" err="1" smtClean="0"/>
              <a:t>koriste</a:t>
            </a:r>
            <a:r>
              <a:rPr lang="en-US" dirty="0" smtClean="0"/>
              <a:t> se </a:t>
            </a:r>
            <a:r>
              <a:rPr lang="en-US" dirty="0" err="1" smtClean="0"/>
              <a:t>uvozne</a:t>
            </a:r>
            <a:r>
              <a:rPr lang="en-US" dirty="0" smtClean="0"/>
              <a:t> </a:t>
            </a:r>
            <a:r>
              <a:rPr lang="en-US" dirty="0" err="1" smtClean="0"/>
              <a:t>carine</a:t>
            </a:r>
            <a:r>
              <a:rPr lang="en-US" dirty="0" smtClean="0"/>
              <a:t> i </a:t>
            </a:r>
            <a:r>
              <a:rPr lang="en-US" dirty="0" err="1" smtClean="0"/>
              <a:t>uvozne</a:t>
            </a:r>
            <a:r>
              <a:rPr lang="en-US" dirty="0" smtClean="0"/>
              <a:t> </a:t>
            </a:r>
            <a:r>
              <a:rPr lang="en-US" dirty="0" err="1" smtClean="0"/>
              <a:t>kvote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err="1" smtClean="0"/>
              <a:t>Uvozna</a:t>
            </a:r>
            <a:r>
              <a:rPr lang="en-US" b="1" dirty="0" smtClean="0"/>
              <a:t> </a:t>
            </a:r>
            <a:r>
              <a:rPr lang="en-US" b="1" dirty="0" err="1" smtClean="0"/>
              <a:t>kvota</a:t>
            </a:r>
            <a:r>
              <a:rPr lang="en-US" dirty="0" smtClean="0"/>
              <a:t> – </a:t>
            </a:r>
            <a:r>
              <a:rPr lang="en-US" dirty="0" err="1" smtClean="0"/>
              <a:t>mjera</a:t>
            </a:r>
            <a:r>
              <a:rPr lang="en-US" dirty="0" smtClean="0"/>
              <a:t> </a:t>
            </a:r>
            <a:r>
              <a:rPr lang="en-US" dirty="0" err="1" smtClean="0"/>
              <a:t>kojom</a:t>
            </a:r>
            <a:r>
              <a:rPr lang="en-US" dirty="0" smtClean="0"/>
              <a:t> se </a:t>
            </a:r>
            <a:r>
              <a:rPr lang="en-US" dirty="0" err="1" smtClean="0"/>
              <a:t>dopusa</a:t>
            </a:r>
            <a:r>
              <a:rPr lang="en-US" dirty="0" smtClean="0"/>
              <a:t> </a:t>
            </a:r>
            <a:r>
              <a:rPr lang="en-US" dirty="0" err="1" smtClean="0"/>
              <a:t>uvoz</a:t>
            </a:r>
            <a:r>
              <a:rPr lang="en-US" dirty="0" smtClean="0"/>
              <a:t> </a:t>
            </a:r>
            <a:r>
              <a:rPr lang="en-US" dirty="0" err="1" smtClean="0"/>
              <a:t>određenog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u </a:t>
            </a:r>
            <a:r>
              <a:rPr lang="en-US" dirty="0" err="1" smtClean="0"/>
              <a:t>određenoj</a:t>
            </a:r>
            <a:r>
              <a:rPr lang="en-US" dirty="0" smtClean="0"/>
              <a:t> </a:t>
            </a:r>
            <a:r>
              <a:rPr lang="en-US" dirty="0" err="1" smtClean="0"/>
              <a:t>količini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endParaRPr lang="en-US" dirty="0" smtClean="0"/>
          </a:p>
          <a:p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 i </a:t>
            </a:r>
            <a:r>
              <a:rPr lang="en-US" b="1" dirty="0" err="1" smtClean="0"/>
              <a:t>nulta</a:t>
            </a:r>
            <a:r>
              <a:rPr lang="en-US" b="1" dirty="0" smtClean="0"/>
              <a:t> </a:t>
            </a:r>
            <a:r>
              <a:rPr lang="en-US" b="1" dirty="0" err="1" smtClean="0"/>
              <a:t>uvozna</a:t>
            </a:r>
            <a:r>
              <a:rPr lang="en-US" b="1" dirty="0" smtClean="0"/>
              <a:t> </a:t>
            </a:r>
            <a:r>
              <a:rPr lang="en-US" b="1" dirty="0" err="1" smtClean="0"/>
              <a:t>kvota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potpuna</a:t>
            </a:r>
            <a:r>
              <a:rPr lang="en-US" dirty="0" smtClean="0"/>
              <a:t> </a:t>
            </a:r>
            <a:r>
              <a:rPr lang="en-US" dirty="0" err="1" smtClean="0"/>
              <a:t>zabrana</a:t>
            </a:r>
            <a:r>
              <a:rPr lang="en-US" dirty="0" smtClean="0"/>
              <a:t> </a:t>
            </a:r>
            <a:r>
              <a:rPr lang="en-US" dirty="0" err="1" smtClean="0"/>
              <a:t>uvoza</a:t>
            </a:r>
            <a:r>
              <a:rPr lang="en-US" dirty="0" smtClean="0"/>
              <a:t> </a:t>
            </a:r>
            <a:r>
              <a:rPr lang="en-US" dirty="0" err="1" smtClean="0"/>
              <a:t>određenog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endParaRPr lang="en-US" dirty="0" smtClean="0"/>
          </a:p>
          <a:p>
            <a:r>
              <a:rPr lang="en-US" b="1" dirty="0" err="1" smtClean="0"/>
              <a:t>Uvozna</a:t>
            </a:r>
            <a:r>
              <a:rPr lang="en-US" b="1" dirty="0" smtClean="0"/>
              <a:t> carina</a:t>
            </a:r>
            <a:r>
              <a:rPr lang="en-US" dirty="0" smtClean="0"/>
              <a:t> – </a:t>
            </a:r>
            <a:r>
              <a:rPr lang="en-US" dirty="0" err="1" smtClean="0"/>
              <a:t>porez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plaća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uvoz</a:t>
            </a:r>
            <a:endParaRPr lang="en-US" dirty="0" smtClean="0"/>
          </a:p>
          <a:p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 </a:t>
            </a:r>
            <a:r>
              <a:rPr lang="en-US" b="1" dirty="0" err="1" smtClean="0"/>
              <a:t>prohibitivna</a:t>
            </a:r>
            <a:r>
              <a:rPr lang="en-US" dirty="0" smtClean="0"/>
              <a:t> (</a:t>
            </a:r>
            <a:r>
              <a:rPr lang="en-US" dirty="0" err="1" smtClean="0"/>
              <a:t>potpuna</a:t>
            </a:r>
            <a:r>
              <a:rPr lang="en-US" dirty="0" smtClean="0"/>
              <a:t> </a:t>
            </a:r>
            <a:r>
              <a:rPr lang="en-US" dirty="0" err="1" smtClean="0"/>
              <a:t>eliminacija</a:t>
            </a:r>
            <a:r>
              <a:rPr lang="en-US" dirty="0" smtClean="0"/>
              <a:t> </a:t>
            </a:r>
            <a:r>
              <a:rPr lang="en-US" dirty="0" err="1" smtClean="0"/>
              <a:t>uvoza</a:t>
            </a:r>
            <a:r>
              <a:rPr lang="en-US" dirty="0" smtClean="0"/>
              <a:t>)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b="1" dirty="0" err="1" smtClean="0"/>
              <a:t>umjerena</a:t>
            </a:r>
            <a:r>
              <a:rPr lang="en-US" dirty="0" smtClean="0"/>
              <a:t> (</a:t>
            </a:r>
            <a:r>
              <a:rPr lang="en-US" dirty="0" err="1" smtClean="0"/>
              <a:t>djelomično</a:t>
            </a:r>
            <a:r>
              <a:rPr lang="en-US" dirty="0" smtClean="0"/>
              <a:t> </a:t>
            </a:r>
            <a:r>
              <a:rPr lang="en-US" dirty="0" err="1" smtClean="0"/>
              <a:t>ograničava</a:t>
            </a:r>
            <a:r>
              <a:rPr lang="en-US" dirty="0" smtClean="0"/>
              <a:t> </a:t>
            </a:r>
            <a:r>
              <a:rPr lang="en-US" dirty="0" err="1" smtClean="0"/>
              <a:t>uvoz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91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Pregovori</a:t>
            </a:r>
            <a:r>
              <a:rPr lang="en-US" sz="2800" b="1" dirty="0" smtClean="0"/>
              <a:t> o </a:t>
            </a:r>
            <a:r>
              <a:rPr lang="en-US" sz="2800" b="1" dirty="0" err="1" smtClean="0"/>
              <a:t>slobodnoj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trgovini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Opći</a:t>
            </a:r>
            <a:r>
              <a:rPr lang="en-US" b="1" dirty="0" smtClean="0"/>
              <a:t> </a:t>
            </a:r>
            <a:r>
              <a:rPr lang="en-US" b="1" dirty="0" err="1" smtClean="0"/>
              <a:t>sporazum</a:t>
            </a:r>
            <a:r>
              <a:rPr lang="en-US" b="1" dirty="0" smtClean="0"/>
              <a:t> o </a:t>
            </a:r>
            <a:r>
              <a:rPr lang="en-US" b="1" dirty="0" err="1" smtClean="0"/>
              <a:t>carinama</a:t>
            </a:r>
            <a:r>
              <a:rPr lang="en-US" b="1" dirty="0" smtClean="0"/>
              <a:t> i </a:t>
            </a:r>
            <a:r>
              <a:rPr lang="en-US" b="1" dirty="0" err="1" smtClean="0"/>
              <a:t>trgovini</a:t>
            </a:r>
            <a:r>
              <a:rPr lang="en-US" b="1" dirty="0" smtClean="0"/>
              <a:t> GATT</a:t>
            </a:r>
            <a:r>
              <a:rPr lang="en-US" dirty="0" smtClean="0"/>
              <a:t> (</a:t>
            </a:r>
            <a:r>
              <a:rPr lang="en-US" i="1" dirty="0" smtClean="0"/>
              <a:t>General Agreement on Tariffs and Trade</a:t>
            </a:r>
            <a:r>
              <a:rPr lang="en-US" dirty="0" smtClean="0"/>
              <a:t>) – </a:t>
            </a:r>
            <a:r>
              <a:rPr lang="en-US" dirty="0" err="1" smtClean="0"/>
              <a:t>sklopljen</a:t>
            </a:r>
            <a:r>
              <a:rPr lang="en-US" dirty="0" smtClean="0"/>
              <a:t> 1947. </a:t>
            </a:r>
            <a:r>
              <a:rPr lang="en-US" dirty="0" err="1" smtClean="0"/>
              <a:t>između</a:t>
            </a:r>
            <a:r>
              <a:rPr lang="en-US" dirty="0" smtClean="0"/>
              <a:t> 23 </a:t>
            </a:r>
            <a:r>
              <a:rPr lang="en-US" dirty="0" err="1" smtClean="0"/>
              <a:t>zemalja</a:t>
            </a:r>
            <a:endParaRPr lang="en-US" dirty="0" smtClean="0"/>
          </a:p>
          <a:p>
            <a:r>
              <a:rPr lang="en-US" dirty="0" err="1" smtClean="0"/>
              <a:t>Svrha</a:t>
            </a:r>
            <a:r>
              <a:rPr lang="en-US" dirty="0" smtClean="0"/>
              <a:t> mu je </a:t>
            </a: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uklanjanje</a:t>
            </a:r>
            <a:r>
              <a:rPr lang="en-US" dirty="0" smtClean="0"/>
              <a:t> </a:t>
            </a:r>
            <a:r>
              <a:rPr lang="en-US" dirty="0" err="1" smtClean="0"/>
              <a:t>diskriminacija</a:t>
            </a:r>
            <a:r>
              <a:rPr lang="en-US" dirty="0" smtClean="0"/>
              <a:t> u </a:t>
            </a:r>
            <a:r>
              <a:rPr lang="en-US" dirty="0" err="1" smtClean="0"/>
              <a:t>međunarodnoj</a:t>
            </a:r>
            <a:r>
              <a:rPr lang="en-US" dirty="0" smtClean="0"/>
              <a:t> </a:t>
            </a:r>
            <a:r>
              <a:rPr lang="en-US" dirty="0" err="1" smtClean="0"/>
              <a:t>trgovini</a:t>
            </a:r>
            <a:r>
              <a:rPr lang="en-US" dirty="0" smtClean="0"/>
              <a:t> </a:t>
            </a:r>
          </a:p>
          <a:p>
            <a:r>
              <a:rPr lang="en-US" dirty="0" smtClean="0"/>
              <a:t>1995. </a:t>
            </a:r>
            <a:r>
              <a:rPr lang="en-US" dirty="0" err="1" smtClean="0"/>
              <a:t>zamijenila</a:t>
            </a:r>
            <a:r>
              <a:rPr lang="en-US" dirty="0" smtClean="0"/>
              <a:t> </a:t>
            </a:r>
            <a:r>
              <a:rPr lang="en-US" dirty="0" err="1" smtClean="0"/>
              <a:t>ga</a:t>
            </a:r>
            <a:r>
              <a:rPr lang="en-US" dirty="0" smtClean="0"/>
              <a:t> je </a:t>
            </a:r>
            <a:r>
              <a:rPr lang="en-US" b="1" dirty="0" err="1" smtClean="0"/>
              <a:t>Svjetska</a:t>
            </a:r>
            <a:r>
              <a:rPr lang="en-US" b="1" dirty="0" smtClean="0"/>
              <a:t> </a:t>
            </a:r>
            <a:r>
              <a:rPr lang="en-US" b="1" dirty="0" err="1" smtClean="0"/>
              <a:t>trgovinska</a:t>
            </a:r>
            <a:r>
              <a:rPr lang="en-US" b="1" dirty="0" smtClean="0"/>
              <a:t> </a:t>
            </a:r>
            <a:r>
              <a:rPr lang="en-US" b="1" dirty="0" err="1" smtClean="0"/>
              <a:t>organizacija</a:t>
            </a:r>
            <a:r>
              <a:rPr lang="en-US" b="1" dirty="0" smtClean="0"/>
              <a:t> WTO</a:t>
            </a:r>
            <a:r>
              <a:rPr lang="en-US" dirty="0" smtClean="0"/>
              <a:t> (</a:t>
            </a:r>
            <a:r>
              <a:rPr lang="en-US" i="1" dirty="0" smtClean="0"/>
              <a:t>World Trade Organization</a:t>
            </a:r>
            <a:r>
              <a:rPr lang="en-US" dirty="0" smtClean="0"/>
              <a:t>) </a:t>
            </a:r>
          </a:p>
          <a:p>
            <a:r>
              <a:rPr lang="en-US" dirty="0" err="1" smtClean="0"/>
              <a:t>Hrvatska</a:t>
            </a:r>
            <a:r>
              <a:rPr lang="en-US" dirty="0" smtClean="0"/>
              <a:t> </a:t>
            </a:r>
            <a:r>
              <a:rPr lang="en-US" dirty="0" err="1" smtClean="0"/>
              <a:t>postaje</a:t>
            </a:r>
            <a:r>
              <a:rPr lang="en-US" dirty="0" smtClean="0"/>
              <a:t> </a:t>
            </a:r>
            <a:r>
              <a:rPr lang="en-US" dirty="0" err="1" smtClean="0"/>
              <a:t>članom</a:t>
            </a:r>
            <a:r>
              <a:rPr lang="en-US" dirty="0" smtClean="0"/>
              <a:t> 2000. </a:t>
            </a:r>
            <a:r>
              <a:rPr lang="en-US" dirty="0" err="1" smtClean="0"/>
              <a:t>godine</a:t>
            </a:r>
            <a:endParaRPr lang="en-US" dirty="0" smtClean="0"/>
          </a:p>
          <a:p>
            <a:r>
              <a:rPr lang="en-US" dirty="0" smtClean="0"/>
              <a:t>Na datum 26.6.2014. </a:t>
            </a:r>
            <a:r>
              <a:rPr lang="en-US" dirty="0" err="1" smtClean="0"/>
              <a:t>ima</a:t>
            </a:r>
            <a:r>
              <a:rPr lang="en-US" dirty="0" smtClean="0"/>
              <a:t> 160 </a:t>
            </a:r>
            <a:r>
              <a:rPr lang="en-US" dirty="0" err="1" smtClean="0"/>
              <a:t>članova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74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Postupno</a:t>
            </a:r>
            <a:r>
              <a:rPr lang="en-US" dirty="0" smtClean="0"/>
              <a:t> </a:t>
            </a:r>
            <a:r>
              <a:rPr lang="en-US" dirty="0" err="1" smtClean="0"/>
              <a:t>uklanjanje</a:t>
            </a:r>
            <a:r>
              <a:rPr lang="en-US" dirty="0" smtClean="0"/>
              <a:t> </a:t>
            </a:r>
            <a:r>
              <a:rPr lang="en-US" dirty="0" err="1" smtClean="0"/>
              <a:t>barijera</a:t>
            </a:r>
            <a:r>
              <a:rPr lang="en-US" dirty="0" smtClean="0"/>
              <a:t> </a:t>
            </a:r>
            <a:r>
              <a:rPr lang="en-US" dirty="0" err="1" smtClean="0"/>
              <a:t>provodi</a:t>
            </a:r>
            <a:r>
              <a:rPr lang="en-US" dirty="0" smtClean="0"/>
              <a:t> se u tri </a:t>
            </a:r>
            <a:r>
              <a:rPr lang="en-US" dirty="0" err="1" smtClean="0"/>
              <a:t>koraka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Smanjenje</a:t>
            </a:r>
            <a:r>
              <a:rPr lang="en-US" u="sng" dirty="0" smtClean="0"/>
              <a:t> </a:t>
            </a:r>
            <a:r>
              <a:rPr lang="en-US" u="sng" dirty="0" err="1" smtClean="0"/>
              <a:t>carinskih</a:t>
            </a:r>
            <a:r>
              <a:rPr lang="en-US" u="sng" dirty="0" smtClean="0"/>
              <a:t> </a:t>
            </a:r>
            <a:r>
              <a:rPr lang="en-US" u="sng" dirty="0" err="1" smtClean="0"/>
              <a:t>stopa</a:t>
            </a:r>
            <a:r>
              <a:rPr lang="en-US" dirty="0" smtClean="0"/>
              <a:t> (</a:t>
            </a:r>
            <a:r>
              <a:rPr lang="en-US" dirty="0" err="1" smtClean="0"/>
              <a:t>putem</a:t>
            </a:r>
            <a:r>
              <a:rPr lang="en-US" dirty="0" smtClean="0"/>
              <a:t> </a:t>
            </a:r>
            <a:r>
              <a:rPr lang="en-US" dirty="0" err="1" smtClean="0"/>
              <a:t>rundi</a:t>
            </a:r>
            <a:r>
              <a:rPr lang="en-US" dirty="0" smtClean="0"/>
              <a:t> </a:t>
            </a:r>
            <a:r>
              <a:rPr lang="en-US" dirty="0" err="1" smtClean="0"/>
              <a:t>pregovora</a:t>
            </a:r>
            <a:r>
              <a:rPr lang="en-US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Obvezivanje</a:t>
            </a:r>
            <a:r>
              <a:rPr lang="en-US" dirty="0" smtClean="0"/>
              <a:t> (</a:t>
            </a:r>
            <a:r>
              <a:rPr lang="en-US" dirty="0" err="1" smtClean="0"/>
              <a:t>zemlje</a:t>
            </a:r>
            <a:r>
              <a:rPr lang="en-US" dirty="0" smtClean="0"/>
              <a:t> se </a:t>
            </a:r>
            <a:r>
              <a:rPr lang="en-US" dirty="0" err="1" smtClean="0"/>
              <a:t>obvezuju</a:t>
            </a:r>
            <a:r>
              <a:rPr lang="en-US" dirty="0" smtClean="0"/>
              <a:t> da </a:t>
            </a:r>
            <a:r>
              <a:rPr lang="en-US" dirty="0" err="1" smtClean="0"/>
              <a:t>neće</a:t>
            </a:r>
            <a:r>
              <a:rPr lang="en-US" dirty="0" smtClean="0"/>
              <a:t> </a:t>
            </a:r>
            <a:r>
              <a:rPr lang="en-US" dirty="0" err="1" smtClean="0"/>
              <a:t>podizati</a:t>
            </a:r>
            <a:r>
              <a:rPr lang="en-US" dirty="0" smtClean="0"/>
              <a:t> </a:t>
            </a:r>
            <a:r>
              <a:rPr lang="en-US" dirty="0" err="1" smtClean="0"/>
              <a:t>carinsku</a:t>
            </a:r>
            <a:r>
              <a:rPr lang="en-US" dirty="0" smtClean="0"/>
              <a:t> </a:t>
            </a:r>
            <a:r>
              <a:rPr lang="en-US" dirty="0" err="1" smtClean="0"/>
              <a:t>zaštitu</a:t>
            </a:r>
            <a:r>
              <a:rPr lang="en-US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 err="1" smtClean="0"/>
              <a:t>Uklanjanje</a:t>
            </a:r>
            <a:r>
              <a:rPr lang="en-US" u="sng" dirty="0" smtClean="0"/>
              <a:t> </a:t>
            </a:r>
            <a:r>
              <a:rPr lang="en-US" u="sng" dirty="0" err="1" smtClean="0"/>
              <a:t>necarinskih</a:t>
            </a:r>
            <a:r>
              <a:rPr lang="en-US" u="sng" dirty="0" smtClean="0"/>
              <a:t> </a:t>
            </a:r>
            <a:r>
              <a:rPr lang="en-US" u="sng" dirty="0" err="1" smtClean="0"/>
              <a:t>barijera</a:t>
            </a:r>
            <a:r>
              <a:rPr lang="en-US" dirty="0" smtClean="0"/>
              <a:t> (</a:t>
            </a:r>
            <a:r>
              <a:rPr lang="en-US" dirty="0" err="1" smtClean="0"/>
              <a:t>kvote</a:t>
            </a:r>
            <a:r>
              <a:rPr lang="en-US" dirty="0" smtClean="0"/>
              <a:t> i </a:t>
            </a:r>
            <a:r>
              <a:rPr lang="en-US" dirty="0" err="1" smtClean="0"/>
              <a:t>potpore</a:t>
            </a:r>
            <a:r>
              <a:rPr lang="en-US" dirty="0" smtClean="0"/>
              <a:t> </a:t>
            </a:r>
            <a:r>
              <a:rPr lang="en-US" dirty="0" err="1" smtClean="0"/>
              <a:t>iskorijeniti</a:t>
            </a:r>
            <a:r>
              <a:rPr lang="en-US" dirty="0" smtClean="0"/>
              <a:t>, a </a:t>
            </a:r>
            <a:r>
              <a:rPr lang="en-US" dirty="0" err="1" smtClean="0"/>
              <a:t>gdje</a:t>
            </a:r>
            <a:r>
              <a:rPr lang="en-US" dirty="0" smtClean="0"/>
              <a:t>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moguće</a:t>
            </a:r>
            <a:r>
              <a:rPr lang="en-US" dirty="0" smtClean="0"/>
              <a:t> </a:t>
            </a:r>
            <a:r>
              <a:rPr lang="en-US" dirty="0" err="1" smtClean="0"/>
              <a:t>zamijeniti</a:t>
            </a:r>
            <a:r>
              <a:rPr lang="en-US" dirty="0" smtClean="0"/>
              <a:t> </a:t>
            </a:r>
            <a:r>
              <a:rPr lang="en-US" dirty="0" err="1" smtClean="0"/>
              <a:t>carinama</a:t>
            </a:r>
            <a:r>
              <a:rPr lang="en-US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r>
              <a:rPr lang="en-US" u="sng" dirty="0" err="1" smtClean="0"/>
              <a:t>Glavni</a:t>
            </a:r>
            <a:r>
              <a:rPr lang="en-US" u="sng" dirty="0" smtClean="0"/>
              <a:t> </a:t>
            </a:r>
            <a:r>
              <a:rPr lang="en-US" u="sng" dirty="0" err="1" smtClean="0"/>
              <a:t>ciljevi</a:t>
            </a:r>
            <a:r>
              <a:rPr lang="en-US" u="sng" dirty="0" smtClean="0"/>
              <a:t> WTO-a</a:t>
            </a:r>
            <a:r>
              <a:rPr lang="en-US" dirty="0" smtClean="0"/>
              <a:t>: </a:t>
            </a:r>
            <a:r>
              <a:rPr lang="en-US" dirty="0" err="1" smtClean="0"/>
              <a:t>uklanjanje</a:t>
            </a:r>
            <a:r>
              <a:rPr lang="en-US" dirty="0" smtClean="0"/>
              <a:t> </a:t>
            </a:r>
            <a:r>
              <a:rPr lang="en-US" dirty="0" err="1" smtClean="0"/>
              <a:t>diskriminacije</a:t>
            </a:r>
            <a:r>
              <a:rPr lang="en-US" dirty="0" smtClean="0"/>
              <a:t> u </a:t>
            </a:r>
            <a:r>
              <a:rPr lang="en-US" dirty="0" err="1" smtClean="0"/>
              <a:t>vanjskoj</a:t>
            </a:r>
            <a:r>
              <a:rPr lang="en-US" dirty="0" smtClean="0"/>
              <a:t> </a:t>
            </a:r>
            <a:r>
              <a:rPr lang="en-US" dirty="0" err="1" smtClean="0"/>
              <a:t>trgovini</a:t>
            </a:r>
            <a:r>
              <a:rPr lang="en-US" dirty="0" smtClean="0"/>
              <a:t>,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otvorenosti</a:t>
            </a:r>
            <a:r>
              <a:rPr lang="en-US" dirty="0" smtClean="0"/>
              <a:t> </a:t>
            </a:r>
            <a:r>
              <a:rPr lang="en-US" dirty="0" err="1" smtClean="0"/>
              <a:t>ekonomija</a:t>
            </a:r>
            <a:r>
              <a:rPr lang="en-US" dirty="0" smtClean="0"/>
              <a:t>, </a:t>
            </a:r>
            <a:r>
              <a:rPr lang="en-US" dirty="0" err="1" smtClean="0"/>
              <a:t>transparentnost</a:t>
            </a:r>
            <a:r>
              <a:rPr lang="en-US" dirty="0" smtClean="0"/>
              <a:t> </a:t>
            </a:r>
            <a:r>
              <a:rPr lang="en-US" dirty="0" err="1" smtClean="0"/>
              <a:t>poslovanja</a:t>
            </a:r>
            <a:r>
              <a:rPr lang="en-US" dirty="0"/>
              <a:t> </a:t>
            </a:r>
            <a:r>
              <a:rPr lang="en-US" dirty="0" smtClean="0"/>
              <a:t>u </a:t>
            </a:r>
            <a:r>
              <a:rPr lang="en-US" dirty="0" err="1" smtClean="0"/>
              <a:t>vanjskoj</a:t>
            </a:r>
            <a:r>
              <a:rPr lang="en-US" dirty="0" smtClean="0"/>
              <a:t> </a:t>
            </a:r>
            <a:r>
              <a:rPr lang="en-US" dirty="0" err="1" smtClean="0"/>
              <a:t>trgovini</a:t>
            </a:r>
            <a:r>
              <a:rPr lang="en-US" dirty="0" smtClean="0"/>
              <a:t>,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konkurentnosti</a:t>
            </a:r>
            <a:r>
              <a:rPr lang="en-US" dirty="0" smtClean="0"/>
              <a:t>, </a:t>
            </a:r>
            <a:r>
              <a:rPr lang="en-US" dirty="0" err="1" smtClean="0"/>
              <a:t>pomoć</a:t>
            </a:r>
            <a:r>
              <a:rPr lang="en-US" dirty="0" smtClean="0"/>
              <a:t> </a:t>
            </a:r>
            <a:r>
              <a:rPr lang="en-US" dirty="0" err="1" smtClean="0"/>
              <a:t>nerazvijenim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 i </a:t>
            </a:r>
            <a:r>
              <a:rPr lang="en-US" dirty="0" err="1" smtClean="0"/>
              <a:t>briga</a:t>
            </a:r>
            <a:r>
              <a:rPr lang="en-US" dirty="0" smtClean="0"/>
              <a:t> o </a:t>
            </a:r>
            <a:r>
              <a:rPr lang="en-US" dirty="0" err="1" smtClean="0"/>
              <a:t>zaštiti</a:t>
            </a:r>
            <a:r>
              <a:rPr lang="en-US" dirty="0" smtClean="0"/>
              <a:t> </a:t>
            </a:r>
            <a:r>
              <a:rPr lang="en-US" dirty="0" err="1" smtClean="0"/>
              <a:t>okoliša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21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Pod </a:t>
            </a:r>
            <a:r>
              <a:rPr lang="en-US" dirty="0" err="1" smtClean="0"/>
              <a:t>okriljem</a:t>
            </a:r>
            <a:r>
              <a:rPr lang="en-US" dirty="0" smtClean="0"/>
              <a:t> WTO-a </a:t>
            </a:r>
            <a:r>
              <a:rPr lang="en-US" dirty="0" err="1" smtClean="0"/>
              <a:t>sklopljeni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brojni</a:t>
            </a:r>
            <a:r>
              <a:rPr lang="en-US" dirty="0" smtClean="0"/>
              <a:t> </a:t>
            </a:r>
            <a:r>
              <a:rPr lang="en-US" dirty="0" err="1" smtClean="0"/>
              <a:t>trgovinski</a:t>
            </a:r>
            <a:r>
              <a:rPr lang="en-US" dirty="0" smtClean="0"/>
              <a:t> </a:t>
            </a:r>
            <a:r>
              <a:rPr lang="en-US" dirty="0" err="1" smtClean="0"/>
              <a:t>sporazumi</a:t>
            </a:r>
            <a:r>
              <a:rPr lang="en-US" dirty="0" smtClean="0"/>
              <a:t>, od </a:t>
            </a:r>
            <a:r>
              <a:rPr lang="en-US" dirty="0" err="1" smtClean="0"/>
              <a:t>kojih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najbitniji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r>
              <a:rPr lang="en-US" b="1" dirty="0" smtClean="0"/>
              <a:t>GATT</a:t>
            </a:r>
            <a:r>
              <a:rPr lang="en-US" dirty="0" smtClean="0"/>
              <a:t> – </a:t>
            </a:r>
            <a:r>
              <a:rPr lang="en-US" dirty="0" err="1" smtClean="0"/>
              <a:t>pokriva</a:t>
            </a:r>
            <a:r>
              <a:rPr lang="en-US" dirty="0" smtClean="0"/>
              <a:t> </a:t>
            </a:r>
            <a:r>
              <a:rPr lang="en-US" dirty="0" err="1" smtClean="0"/>
              <a:t>trgovinu</a:t>
            </a:r>
            <a:r>
              <a:rPr lang="en-US" dirty="0" smtClean="0"/>
              <a:t> </a:t>
            </a:r>
            <a:r>
              <a:rPr lang="en-US" dirty="0" err="1" smtClean="0"/>
              <a:t>robama</a:t>
            </a:r>
            <a:endParaRPr lang="en-US" dirty="0" smtClean="0"/>
          </a:p>
          <a:p>
            <a:r>
              <a:rPr lang="en-US" b="1" dirty="0" smtClean="0"/>
              <a:t>GATS</a:t>
            </a:r>
            <a:r>
              <a:rPr lang="en-US" dirty="0" smtClean="0"/>
              <a:t> – </a:t>
            </a:r>
            <a:r>
              <a:rPr lang="en-US" i="1" dirty="0" smtClean="0"/>
              <a:t>General Agreement on Tariffs and Services</a:t>
            </a:r>
            <a:r>
              <a:rPr lang="en-US" dirty="0" smtClean="0"/>
              <a:t> - </a:t>
            </a:r>
            <a:r>
              <a:rPr lang="hr-HR" dirty="0"/>
              <a:t>pokriva trgovinu uslugama</a:t>
            </a:r>
            <a:r>
              <a:rPr lang="en-US" dirty="0"/>
              <a:t> (</a:t>
            </a:r>
            <a:r>
              <a:rPr lang="hr-HR" dirty="0"/>
              <a:t>isključujući osiguranje, konzultantske usluge, pravne usluge i bankarstvo</a:t>
            </a:r>
            <a:r>
              <a:rPr lang="en-US" dirty="0"/>
              <a:t>)</a:t>
            </a:r>
          </a:p>
          <a:p>
            <a:r>
              <a:rPr lang="en-US" b="1" dirty="0"/>
              <a:t>TRIPS</a:t>
            </a:r>
            <a:r>
              <a:rPr lang="en-US" dirty="0"/>
              <a:t> - </a:t>
            </a:r>
            <a:r>
              <a:rPr lang="en-US" i="1" dirty="0"/>
              <a:t>Agreement on Trade-Related Aspects of Intellectual Property</a:t>
            </a:r>
            <a:r>
              <a:rPr lang="en-US" dirty="0"/>
              <a:t> - </a:t>
            </a:r>
            <a:r>
              <a:rPr lang="hr-HR" dirty="0"/>
              <a:t>bavi se pravom zaštite intelektualnog vlasništva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51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Regionalne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trgovinske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integracije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Razlikujemo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tipa</a:t>
            </a:r>
            <a:r>
              <a:rPr lang="en-US" dirty="0" smtClean="0"/>
              <a:t> </a:t>
            </a:r>
            <a:r>
              <a:rPr lang="en-US" dirty="0" err="1" smtClean="0"/>
              <a:t>integracija</a:t>
            </a:r>
            <a:r>
              <a:rPr lang="en-US" dirty="0" smtClean="0"/>
              <a:t>: </a:t>
            </a:r>
            <a:r>
              <a:rPr lang="en-US" b="1" dirty="0" smtClean="0"/>
              <a:t>zone </a:t>
            </a:r>
            <a:r>
              <a:rPr lang="en-US" b="1" dirty="0" err="1" smtClean="0"/>
              <a:t>slobodne</a:t>
            </a:r>
            <a:r>
              <a:rPr lang="en-US" b="1" dirty="0" smtClean="0"/>
              <a:t> </a:t>
            </a:r>
            <a:r>
              <a:rPr lang="en-US" b="1" dirty="0" err="1" smtClean="0"/>
              <a:t>trgovine</a:t>
            </a:r>
            <a:r>
              <a:rPr lang="en-US" b="1" dirty="0" smtClean="0"/>
              <a:t> i </a:t>
            </a:r>
            <a:r>
              <a:rPr lang="en-US" b="1" dirty="0" err="1" smtClean="0"/>
              <a:t>carinska</a:t>
            </a:r>
            <a:r>
              <a:rPr lang="en-US" b="1" dirty="0" smtClean="0"/>
              <a:t> </a:t>
            </a:r>
            <a:r>
              <a:rPr lang="en-US" b="1" dirty="0" err="1" smtClean="0"/>
              <a:t>unija</a:t>
            </a:r>
            <a:endParaRPr lang="en-US" b="1" dirty="0" smtClean="0"/>
          </a:p>
          <a:p>
            <a:endParaRPr lang="en-US" b="1" dirty="0"/>
          </a:p>
          <a:p>
            <a:pPr marL="0" indent="0">
              <a:buNone/>
            </a:pPr>
            <a:r>
              <a:rPr lang="en-US" sz="2800" b="1" dirty="0" err="1" smtClean="0"/>
              <a:t>Zona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slobodne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trgovine</a:t>
            </a:r>
            <a:endParaRPr lang="en-US" sz="2800" b="1" dirty="0" smtClean="0"/>
          </a:p>
          <a:p>
            <a:endParaRPr lang="en-US" b="1" dirty="0"/>
          </a:p>
          <a:p>
            <a:r>
              <a:rPr lang="hr-HR" dirty="0"/>
              <a:t>sporazum kojim se ugovara slobodna trgovina među članicama, no svaka članica može imati svoju vlastitu trgovinsku politiku prema zemljama </a:t>
            </a:r>
            <a:r>
              <a:rPr lang="hr-HR" dirty="0" smtClean="0"/>
              <a:t>nečlanicama</a:t>
            </a:r>
          </a:p>
          <a:p>
            <a:r>
              <a:rPr lang="en-US" dirty="0" smtClean="0"/>
              <a:t>P</a:t>
            </a:r>
            <a:r>
              <a:rPr lang="hr-HR" dirty="0" smtClean="0"/>
              <a:t>rimjeri: NAFTA, CEFTA, ALADI, CARIFTA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6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NAFTA</a:t>
            </a:r>
            <a:r>
              <a:rPr lang="en-US" dirty="0" smtClean="0"/>
              <a:t> – </a:t>
            </a:r>
            <a:r>
              <a:rPr lang="en-US" i="1" dirty="0" smtClean="0"/>
              <a:t>North American Free Trade Agreement</a:t>
            </a:r>
            <a:r>
              <a:rPr lang="en-US" dirty="0" smtClean="0"/>
              <a:t> – </a:t>
            </a:r>
            <a:r>
              <a:rPr lang="en-US" dirty="0" err="1" smtClean="0"/>
              <a:t>Sjevernoamerički</a:t>
            </a:r>
            <a:r>
              <a:rPr lang="en-US" dirty="0" smtClean="0"/>
              <a:t> </a:t>
            </a:r>
            <a:r>
              <a:rPr lang="en-US" dirty="0" err="1" smtClean="0"/>
              <a:t>sporazum</a:t>
            </a:r>
            <a:r>
              <a:rPr lang="en-US" dirty="0" smtClean="0"/>
              <a:t> o </a:t>
            </a:r>
            <a:r>
              <a:rPr lang="en-US" dirty="0" err="1" smtClean="0"/>
              <a:t>slobodnoj</a:t>
            </a:r>
            <a:r>
              <a:rPr lang="en-US" dirty="0" smtClean="0"/>
              <a:t> </a:t>
            </a:r>
            <a:r>
              <a:rPr lang="en-US" dirty="0" err="1" smtClean="0"/>
              <a:t>trgovini</a:t>
            </a:r>
            <a:r>
              <a:rPr lang="en-US" dirty="0" smtClean="0"/>
              <a:t> – </a:t>
            </a:r>
            <a:r>
              <a:rPr lang="en-US" dirty="0" err="1" smtClean="0"/>
              <a:t>ukida</a:t>
            </a:r>
            <a:r>
              <a:rPr lang="en-US" dirty="0" smtClean="0"/>
              <a:t> </a:t>
            </a:r>
            <a:r>
              <a:rPr lang="en-US" dirty="0" err="1" smtClean="0"/>
              <a:t>trgovinske</a:t>
            </a:r>
            <a:r>
              <a:rPr lang="en-US" dirty="0" smtClean="0"/>
              <a:t> i </a:t>
            </a:r>
            <a:r>
              <a:rPr lang="en-US" dirty="0" err="1" smtClean="0"/>
              <a:t>investicijske</a:t>
            </a:r>
            <a:r>
              <a:rPr lang="en-US" dirty="0" smtClean="0"/>
              <a:t> </a:t>
            </a:r>
            <a:r>
              <a:rPr lang="en-US" dirty="0" err="1" smtClean="0"/>
              <a:t>barijere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SAD-a, </a:t>
            </a:r>
            <a:r>
              <a:rPr lang="en-US" dirty="0" err="1" smtClean="0"/>
              <a:t>Kanade</a:t>
            </a:r>
            <a:r>
              <a:rPr lang="en-US" dirty="0" smtClean="0"/>
              <a:t> i </a:t>
            </a:r>
            <a:r>
              <a:rPr lang="en-US" dirty="0" err="1" smtClean="0"/>
              <a:t>Meksika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sz="2800" b="1" dirty="0" err="1" smtClean="0"/>
              <a:t>Carinska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unija</a:t>
            </a:r>
            <a:endParaRPr lang="en-US" sz="2800" b="1" dirty="0" smtClean="0"/>
          </a:p>
          <a:p>
            <a:endParaRPr lang="en-US" dirty="0"/>
          </a:p>
          <a:p>
            <a:r>
              <a:rPr lang="hr-HR" dirty="0"/>
              <a:t>sporazum kojim se dozvoljava slobodna trgovina među zemljama članicama i koji zahtijeva da sve članice imaju zajedničku trgovinsku politiku prema zemljama </a:t>
            </a:r>
            <a:r>
              <a:rPr lang="hr-HR" dirty="0" smtClean="0"/>
              <a:t>nečlanicama</a:t>
            </a:r>
          </a:p>
          <a:p>
            <a:r>
              <a:rPr lang="en-US" dirty="0" smtClean="0"/>
              <a:t>J</a:t>
            </a:r>
            <a:r>
              <a:rPr lang="hr-HR" dirty="0" smtClean="0"/>
              <a:t>edini primjer u svijetu je </a:t>
            </a:r>
            <a:r>
              <a:rPr lang="hr-HR" b="1" dirty="0" smtClean="0"/>
              <a:t>Europska Unija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7512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Zašto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sudjeluju</a:t>
            </a:r>
            <a:r>
              <a:rPr lang="en-US" dirty="0" smtClean="0"/>
              <a:t> u </a:t>
            </a:r>
            <a:r>
              <a:rPr lang="en-US" dirty="0" err="1" smtClean="0"/>
              <a:t>međunarodnoj</a:t>
            </a:r>
            <a:r>
              <a:rPr lang="en-US" dirty="0" smtClean="0"/>
              <a:t> </a:t>
            </a:r>
            <a:r>
              <a:rPr lang="en-US" dirty="0" err="1" smtClean="0"/>
              <a:t>razmjeni</a:t>
            </a:r>
            <a:r>
              <a:rPr lang="en-US" dirty="0" smtClean="0"/>
              <a:t>?</a:t>
            </a:r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Raznolikost</a:t>
            </a:r>
            <a:r>
              <a:rPr lang="en-US" b="1" dirty="0" smtClean="0"/>
              <a:t> </a:t>
            </a:r>
            <a:r>
              <a:rPr lang="en-US" b="1" dirty="0" err="1" smtClean="0"/>
              <a:t>prirodnih</a:t>
            </a:r>
            <a:r>
              <a:rPr lang="en-US" b="1" dirty="0" smtClean="0"/>
              <a:t> </a:t>
            </a:r>
            <a:r>
              <a:rPr lang="en-US" b="1" dirty="0" err="1" smtClean="0"/>
              <a:t>resursa</a:t>
            </a:r>
            <a:r>
              <a:rPr lang="en-US" dirty="0" smtClean="0"/>
              <a:t> – 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višak</a:t>
            </a:r>
            <a:r>
              <a:rPr lang="en-US" dirty="0" smtClean="0"/>
              <a:t> a 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manjak</a:t>
            </a:r>
            <a:r>
              <a:rPr lang="en-US" dirty="0" smtClean="0"/>
              <a:t> </a:t>
            </a:r>
            <a:r>
              <a:rPr lang="en-US" dirty="0" err="1" smtClean="0"/>
              <a:t>prirodnih</a:t>
            </a:r>
            <a:r>
              <a:rPr lang="en-US" dirty="0" smtClean="0"/>
              <a:t> </a:t>
            </a:r>
            <a:r>
              <a:rPr lang="en-US" dirty="0" err="1" smtClean="0"/>
              <a:t>resursa</a:t>
            </a:r>
            <a:r>
              <a:rPr lang="en-US" dirty="0" smtClean="0"/>
              <a:t>, 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povoljniju</a:t>
            </a:r>
            <a:r>
              <a:rPr lang="en-US" dirty="0" smtClean="0"/>
              <a:t> </a:t>
            </a:r>
            <a:r>
              <a:rPr lang="en-US" dirty="0" err="1" smtClean="0"/>
              <a:t>geografsku</a:t>
            </a:r>
            <a:r>
              <a:rPr lang="en-US" dirty="0" smtClean="0"/>
              <a:t> </a:t>
            </a:r>
            <a:r>
              <a:rPr lang="en-US" dirty="0" err="1" smtClean="0"/>
              <a:t>poziciju</a:t>
            </a:r>
            <a:r>
              <a:rPr lang="en-US" dirty="0" smtClean="0"/>
              <a:t> (</a:t>
            </a:r>
            <a:r>
              <a:rPr lang="en-US" dirty="0" err="1" smtClean="0"/>
              <a:t>izlaz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more, </a:t>
            </a:r>
            <a:r>
              <a:rPr lang="en-US" dirty="0" err="1" smtClean="0"/>
              <a:t>plodno</a:t>
            </a:r>
            <a:r>
              <a:rPr lang="en-US" dirty="0" smtClean="0"/>
              <a:t> </a:t>
            </a:r>
            <a:r>
              <a:rPr lang="en-US" dirty="0" err="1" smtClean="0"/>
              <a:t>tlo</a:t>
            </a:r>
            <a:r>
              <a:rPr lang="en-US" dirty="0" smtClean="0"/>
              <a:t>) i </a:t>
            </a:r>
            <a:r>
              <a:rPr lang="en-US" dirty="0" err="1" smtClean="0"/>
              <a:t>sve</a:t>
            </a:r>
            <a:r>
              <a:rPr lang="en-US" dirty="0" smtClean="0"/>
              <a:t> to </a:t>
            </a:r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dirty="0" err="1" smtClean="0"/>
              <a:t>različitih</a:t>
            </a:r>
            <a:r>
              <a:rPr lang="en-US" dirty="0" smtClean="0"/>
              <a:t> </a:t>
            </a:r>
            <a:r>
              <a:rPr lang="en-US" dirty="0" err="1" smtClean="0"/>
              <a:t>proizvodnih</a:t>
            </a:r>
            <a:r>
              <a:rPr lang="en-US" dirty="0" smtClean="0"/>
              <a:t> </a:t>
            </a:r>
            <a:r>
              <a:rPr lang="en-US" dirty="0" err="1" smtClean="0"/>
              <a:t>mogućnosti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Razlike</a:t>
            </a:r>
            <a:r>
              <a:rPr lang="en-US" b="1" dirty="0" smtClean="0"/>
              <a:t> u </a:t>
            </a:r>
            <a:r>
              <a:rPr lang="en-US" b="1" dirty="0" err="1" smtClean="0"/>
              <a:t>ukusima</a:t>
            </a:r>
            <a:r>
              <a:rPr lang="en-US" b="1" dirty="0" smtClean="0"/>
              <a:t> </a:t>
            </a:r>
            <a:r>
              <a:rPr lang="en-US" b="1" dirty="0" err="1" smtClean="0"/>
              <a:t>potrošača</a:t>
            </a:r>
            <a:r>
              <a:rPr lang="en-US" dirty="0" smtClean="0"/>
              <a:t> – </a:t>
            </a:r>
            <a:r>
              <a:rPr lang="en-US" dirty="0" err="1" smtClean="0"/>
              <a:t>čak</a:t>
            </a:r>
            <a:r>
              <a:rPr lang="en-US" dirty="0" smtClean="0"/>
              <a:t> i da </a:t>
            </a:r>
            <a:r>
              <a:rPr lang="en-US" dirty="0" err="1" smtClean="0"/>
              <a:t>dvije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potpuno</a:t>
            </a:r>
            <a:r>
              <a:rPr lang="en-US" dirty="0" smtClean="0"/>
              <a:t> </a:t>
            </a:r>
            <a:r>
              <a:rPr lang="en-US" dirty="0" err="1" smtClean="0"/>
              <a:t>iste</a:t>
            </a:r>
            <a:r>
              <a:rPr lang="en-US" dirty="0" smtClean="0"/>
              <a:t> </a:t>
            </a:r>
            <a:r>
              <a:rPr lang="en-US" dirty="0" err="1" smtClean="0"/>
              <a:t>proizvodne</a:t>
            </a:r>
            <a:r>
              <a:rPr lang="en-US" dirty="0" smtClean="0"/>
              <a:t> </a:t>
            </a:r>
            <a:r>
              <a:rPr lang="en-US" dirty="0" err="1" smtClean="0"/>
              <a:t>mogućnosti</a:t>
            </a:r>
            <a:r>
              <a:rPr lang="en-US" dirty="0" smtClean="0"/>
              <a:t>, </a:t>
            </a:r>
            <a:r>
              <a:rPr lang="en-US" dirty="0" err="1" smtClean="0"/>
              <a:t>njeni</a:t>
            </a:r>
            <a:r>
              <a:rPr lang="en-US" dirty="0" smtClean="0"/>
              <a:t> </a:t>
            </a:r>
            <a:r>
              <a:rPr lang="en-US" dirty="0" err="1" smtClean="0"/>
              <a:t>stanovnici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drugačije</a:t>
            </a:r>
            <a:r>
              <a:rPr lang="en-US" dirty="0" smtClean="0"/>
              <a:t> </a:t>
            </a:r>
            <a:r>
              <a:rPr lang="en-US" dirty="0" err="1" smtClean="0"/>
              <a:t>ukuse</a:t>
            </a:r>
            <a:r>
              <a:rPr lang="en-US" dirty="0" smtClean="0"/>
              <a:t> i </a:t>
            </a:r>
            <a:r>
              <a:rPr lang="en-US" dirty="0" err="1" smtClean="0"/>
              <a:t>preferirati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jedan</a:t>
            </a:r>
            <a:r>
              <a:rPr lang="en-US" dirty="0" smtClean="0"/>
              <a:t> </a:t>
            </a:r>
            <a:r>
              <a:rPr lang="en-US" dirty="0" err="1" smtClean="0"/>
              <a:t>proizvod</a:t>
            </a:r>
            <a:r>
              <a:rPr lang="en-US" dirty="0" smtClean="0"/>
              <a:t> </a:t>
            </a:r>
            <a:r>
              <a:rPr lang="en-US" dirty="0" err="1" smtClean="0"/>
              <a:t>nad</a:t>
            </a:r>
            <a:r>
              <a:rPr lang="en-US" dirty="0" smtClean="0"/>
              <a:t> </a:t>
            </a:r>
            <a:r>
              <a:rPr lang="en-US" dirty="0" err="1" smtClean="0"/>
              <a:t>drugim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Razlike</a:t>
            </a:r>
            <a:r>
              <a:rPr lang="en-US" b="1" dirty="0" smtClean="0"/>
              <a:t> u </a:t>
            </a:r>
            <a:r>
              <a:rPr lang="en-US" b="1" dirty="0" err="1" smtClean="0"/>
              <a:t>troškovima</a:t>
            </a:r>
            <a:r>
              <a:rPr lang="en-US" dirty="0" smtClean="0"/>
              <a:t> –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ekonomije</a:t>
            </a:r>
            <a:r>
              <a:rPr lang="en-US" dirty="0" smtClean="0"/>
              <a:t> </a:t>
            </a:r>
            <a:r>
              <a:rPr lang="en-US" dirty="0" err="1" smtClean="0"/>
              <a:t>obujma</a:t>
            </a:r>
            <a:r>
              <a:rPr lang="en-US" dirty="0" smtClean="0"/>
              <a:t> 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troškovnu</a:t>
            </a:r>
            <a:r>
              <a:rPr lang="en-US" dirty="0" smtClean="0"/>
              <a:t> </a:t>
            </a:r>
            <a:r>
              <a:rPr lang="en-US" dirty="0" err="1" smtClean="0"/>
              <a:t>prednost</a:t>
            </a:r>
            <a:r>
              <a:rPr lang="en-US" dirty="0" smtClean="0"/>
              <a:t> i </a:t>
            </a:r>
            <a:r>
              <a:rPr lang="en-US" dirty="0" err="1" smtClean="0"/>
              <a:t>zato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u </a:t>
            </a:r>
            <a:r>
              <a:rPr lang="en-US" dirty="0" err="1" smtClean="0"/>
              <a:t>mogućnosti</a:t>
            </a:r>
            <a:r>
              <a:rPr lang="en-US" dirty="0" smtClean="0"/>
              <a:t> </a:t>
            </a:r>
            <a:r>
              <a:rPr lang="en-US" dirty="0" err="1" smtClean="0"/>
              <a:t>svoje</a:t>
            </a:r>
            <a:r>
              <a:rPr lang="en-US" dirty="0" smtClean="0"/>
              <a:t> </a:t>
            </a:r>
            <a:r>
              <a:rPr lang="en-US" dirty="0" err="1" smtClean="0"/>
              <a:t>proizvode</a:t>
            </a:r>
            <a:r>
              <a:rPr lang="en-US" dirty="0" smtClean="0"/>
              <a:t> </a:t>
            </a:r>
            <a:r>
              <a:rPr lang="en-US" dirty="0" err="1" smtClean="0"/>
              <a:t>nuditi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nižim</a:t>
            </a:r>
            <a:r>
              <a:rPr lang="en-US" dirty="0" smtClean="0"/>
              <a:t> </a:t>
            </a:r>
            <a:r>
              <a:rPr lang="en-US" dirty="0" err="1" smtClean="0"/>
              <a:t>cijenama</a:t>
            </a:r>
            <a:r>
              <a:rPr lang="en-US" dirty="0" smtClean="0"/>
              <a:t> od </a:t>
            </a:r>
            <a:r>
              <a:rPr lang="en-US" dirty="0" err="1" smtClean="0"/>
              <a:t>konkurencije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57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Međunarodne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financijske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institucije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Međunarodni</a:t>
            </a:r>
            <a:r>
              <a:rPr lang="en-US" b="1" dirty="0" smtClean="0"/>
              <a:t> </a:t>
            </a:r>
            <a:r>
              <a:rPr lang="en-US" b="1" dirty="0" err="1" smtClean="0"/>
              <a:t>monetarni</a:t>
            </a:r>
            <a:r>
              <a:rPr lang="en-US" b="1" dirty="0" smtClean="0"/>
              <a:t> fond IMF</a:t>
            </a:r>
            <a:r>
              <a:rPr lang="en-US" dirty="0" smtClean="0"/>
              <a:t> (</a:t>
            </a:r>
            <a:r>
              <a:rPr lang="en-US" i="1" dirty="0" smtClean="0"/>
              <a:t>International Monetary Fund</a:t>
            </a:r>
            <a:r>
              <a:rPr lang="en-US" dirty="0" smtClean="0"/>
              <a:t>) – </a:t>
            </a:r>
            <a:r>
              <a:rPr lang="en-US" dirty="0" err="1" smtClean="0"/>
              <a:t>osnovan</a:t>
            </a:r>
            <a:r>
              <a:rPr lang="en-US" dirty="0" smtClean="0"/>
              <a:t> 1944.; </a:t>
            </a:r>
            <a:r>
              <a:rPr lang="en-US" dirty="0" err="1" smtClean="0"/>
              <a:t>glavni</a:t>
            </a:r>
            <a:r>
              <a:rPr lang="en-US" dirty="0" smtClean="0"/>
              <a:t> </a:t>
            </a:r>
            <a:r>
              <a:rPr lang="en-US" dirty="0" err="1" smtClean="0"/>
              <a:t>ciljevi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lphaLcPeriod"/>
            </a:pPr>
            <a:r>
              <a:rPr lang="en-US" u="sng" dirty="0" err="1" smtClean="0"/>
              <a:t>Razvoj</a:t>
            </a:r>
            <a:r>
              <a:rPr lang="en-US" u="sng" dirty="0" smtClean="0"/>
              <a:t> </a:t>
            </a:r>
            <a:r>
              <a:rPr lang="en-US" u="sng" dirty="0" err="1" smtClean="0"/>
              <a:t>međunarodne</a:t>
            </a:r>
            <a:r>
              <a:rPr lang="en-US" u="sng" dirty="0" smtClean="0"/>
              <a:t> </a:t>
            </a:r>
            <a:r>
              <a:rPr lang="en-US" u="sng" dirty="0" err="1" smtClean="0"/>
              <a:t>monetarne</a:t>
            </a:r>
            <a:r>
              <a:rPr lang="en-US" u="sng" dirty="0" smtClean="0"/>
              <a:t> </a:t>
            </a:r>
            <a:r>
              <a:rPr lang="en-US" u="sng" dirty="0" err="1" smtClean="0"/>
              <a:t>suradnje</a:t>
            </a:r>
            <a:endParaRPr lang="en-US" u="sng" dirty="0" smtClean="0"/>
          </a:p>
          <a:p>
            <a:pPr marL="457200" indent="-457200">
              <a:buFont typeface="+mj-lt"/>
              <a:buAutoNum type="alphaLcPeriod"/>
            </a:pPr>
            <a:r>
              <a:rPr lang="en-US" u="sng" dirty="0" err="1" smtClean="0"/>
              <a:t>Olakšavanje</a:t>
            </a:r>
            <a:r>
              <a:rPr lang="en-US" u="sng" dirty="0" smtClean="0"/>
              <a:t> </a:t>
            </a:r>
            <a:r>
              <a:rPr lang="en-US" u="sng" dirty="0" err="1" smtClean="0"/>
              <a:t>međunarodne</a:t>
            </a:r>
            <a:r>
              <a:rPr lang="en-US" u="sng" dirty="0" smtClean="0"/>
              <a:t> </a:t>
            </a:r>
            <a:r>
              <a:rPr lang="en-US" u="sng" dirty="0" err="1" smtClean="0"/>
              <a:t>trgovine</a:t>
            </a:r>
            <a:endParaRPr lang="en-US" u="sng" dirty="0" smtClean="0"/>
          </a:p>
          <a:p>
            <a:pPr marL="457200" indent="-457200">
              <a:buFont typeface="+mj-lt"/>
              <a:buAutoNum type="alphaLcPeriod"/>
            </a:pPr>
            <a:r>
              <a:rPr lang="en-US" u="sng" dirty="0" err="1" smtClean="0"/>
              <a:t>Podržavanje</a:t>
            </a:r>
            <a:r>
              <a:rPr lang="en-US" u="sng" dirty="0" smtClean="0"/>
              <a:t> </a:t>
            </a:r>
            <a:r>
              <a:rPr lang="en-US" u="sng" dirty="0" err="1" smtClean="0"/>
              <a:t>stabilnosti</a:t>
            </a:r>
            <a:r>
              <a:rPr lang="en-US" u="sng" dirty="0" smtClean="0"/>
              <a:t> </a:t>
            </a:r>
            <a:r>
              <a:rPr lang="en-US" u="sng" dirty="0" err="1" smtClean="0"/>
              <a:t>valuta</a:t>
            </a:r>
            <a:endParaRPr lang="en-US" u="sng" dirty="0" smtClean="0"/>
          </a:p>
          <a:p>
            <a:pPr marL="457200" indent="-457200">
              <a:buFont typeface="+mj-lt"/>
              <a:buAutoNum type="alphaLcPeriod"/>
            </a:pPr>
            <a:r>
              <a:rPr lang="en-US" u="sng" dirty="0" err="1" smtClean="0"/>
              <a:t>Raspolaganje</a:t>
            </a:r>
            <a:r>
              <a:rPr lang="en-US" u="sng" dirty="0" smtClean="0"/>
              <a:t> </a:t>
            </a:r>
            <a:r>
              <a:rPr lang="en-US" u="sng" dirty="0" err="1" smtClean="0"/>
              <a:t>viškom</a:t>
            </a:r>
            <a:r>
              <a:rPr lang="en-US" u="sng" dirty="0" smtClean="0"/>
              <a:t> </a:t>
            </a:r>
            <a:r>
              <a:rPr lang="en-US" u="sng" dirty="0" err="1" smtClean="0"/>
              <a:t>sredstava</a:t>
            </a:r>
            <a:r>
              <a:rPr lang="en-US" u="sng" dirty="0" smtClean="0"/>
              <a:t> </a:t>
            </a:r>
            <a:r>
              <a:rPr lang="en-US" u="sng" dirty="0" err="1" smtClean="0"/>
              <a:t>koji</a:t>
            </a:r>
            <a:r>
              <a:rPr lang="en-US" u="sng" dirty="0" smtClean="0"/>
              <a:t> </a:t>
            </a:r>
            <a:r>
              <a:rPr lang="en-US" u="sng" dirty="0" err="1" smtClean="0"/>
              <a:t>služe</a:t>
            </a:r>
            <a:r>
              <a:rPr lang="en-US" u="sng" dirty="0" smtClean="0"/>
              <a:t> </a:t>
            </a:r>
            <a:r>
              <a:rPr lang="en-US" u="sng" dirty="0" err="1" smtClean="0"/>
              <a:t>kao</a:t>
            </a:r>
            <a:r>
              <a:rPr lang="en-US" u="sng" dirty="0" smtClean="0"/>
              <a:t> </a:t>
            </a:r>
            <a:r>
              <a:rPr lang="en-US" i="1" u="sng" dirty="0" smtClean="0"/>
              <a:t>buffer</a:t>
            </a:r>
          </a:p>
          <a:p>
            <a:endParaRPr lang="en-US" dirty="0" smtClean="0"/>
          </a:p>
          <a:p>
            <a:r>
              <a:rPr lang="en-US" dirty="0" smtClean="0"/>
              <a:t>188 </a:t>
            </a:r>
            <a:r>
              <a:rPr lang="en-US" dirty="0" err="1" smtClean="0"/>
              <a:t>članova</a:t>
            </a:r>
            <a:r>
              <a:rPr lang="en-US" dirty="0" smtClean="0"/>
              <a:t>, </a:t>
            </a:r>
            <a:r>
              <a:rPr lang="en-US" dirty="0" err="1" smtClean="0"/>
              <a:t>Hrvatska</a:t>
            </a:r>
            <a:r>
              <a:rPr lang="en-US" dirty="0" smtClean="0"/>
              <a:t> je </a:t>
            </a:r>
            <a:r>
              <a:rPr lang="en-US" dirty="0" err="1" smtClean="0"/>
              <a:t>član</a:t>
            </a:r>
            <a:r>
              <a:rPr lang="en-US" dirty="0" smtClean="0"/>
              <a:t> od 1992. </a:t>
            </a:r>
            <a:r>
              <a:rPr lang="en-US" dirty="0" err="1" smtClean="0"/>
              <a:t>godine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70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Međunarodna</a:t>
            </a:r>
            <a:r>
              <a:rPr lang="en-US" b="1" dirty="0" smtClean="0"/>
              <a:t> </a:t>
            </a:r>
            <a:r>
              <a:rPr lang="en-US" b="1" dirty="0" err="1" smtClean="0"/>
              <a:t>banka</a:t>
            </a:r>
            <a:r>
              <a:rPr lang="en-US" b="1" dirty="0" smtClean="0"/>
              <a:t> </a:t>
            </a:r>
            <a:r>
              <a:rPr lang="en-US" b="1" dirty="0" err="1" smtClean="0"/>
              <a:t>za</a:t>
            </a:r>
            <a:r>
              <a:rPr lang="en-US" b="1" dirty="0" smtClean="0"/>
              <a:t> </a:t>
            </a:r>
            <a:r>
              <a:rPr lang="en-US" b="1" dirty="0" err="1" smtClean="0"/>
              <a:t>obnovu</a:t>
            </a:r>
            <a:r>
              <a:rPr lang="en-US" b="1" dirty="0" smtClean="0"/>
              <a:t> i </a:t>
            </a:r>
            <a:r>
              <a:rPr lang="en-US" b="1" dirty="0" err="1" smtClean="0"/>
              <a:t>razvoj</a:t>
            </a:r>
            <a:r>
              <a:rPr lang="en-US" b="1" dirty="0" smtClean="0"/>
              <a:t> IBRD</a:t>
            </a:r>
            <a:r>
              <a:rPr lang="en-US" dirty="0" smtClean="0"/>
              <a:t> (</a:t>
            </a:r>
            <a:r>
              <a:rPr lang="en-US" i="1" dirty="0" smtClean="0"/>
              <a:t>International Bank for Reconstruction and Development</a:t>
            </a:r>
            <a:r>
              <a:rPr lang="en-US" dirty="0" smtClean="0"/>
              <a:t>) – </a:t>
            </a:r>
            <a:r>
              <a:rPr lang="en-US" dirty="0" err="1" smtClean="0"/>
              <a:t>osnovana</a:t>
            </a:r>
            <a:r>
              <a:rPr lang="en-US" dirty="0" smtClean="0"/>
              <a:t> 1944.; </a:t>
            </a:r>
            <a:r>
              <a:rPr lang="en-US" dirty="0" err="1" smtClean="0"/>
              <a:t>jedna</a:t>
            </a:r>
            <a:r>
              <a:rPr lang="en-US" dirty="0" smtClean="0"/>
              <a:t> od pet </a:t>
            </a:r>
            <a:r>
              <a:rPr lang="en-US" dirty="0" err="1" smtClean="0"/>
              <a:t>institucija</a:t>
            </a:r>
            <a:r>
              <a:rPr lang="en-US" dirty="0" smtClean="0"/>
              <a:t> </a:t>
            </a:r>
            <a:r>
              <a:rPr lang="en-US" dirty="0" err="1" smtClean="0"/>
              <a:t>grupacije</a:t>
            </a:r>
            <a:r>
              <a:rPr lang="en-US" dirty="0" smtClean="0"/>
              <a:t> </a:t>
            </a:r>
            <a:r>
              <a:rPr lang="en-US" dirty="0" err="1" smtClean="0"/>
              <a:t>Svjetske</a:t>
            </a:r>
            <a:r>
              <a:rPr lang="en-US" dirty="0" smtClean="0"/>
              <a:t> </a:t>
            </a:r>
            <a:r>
              <a:rPr lang="en-US" dirty="0" err="1" smtClean="0"/>
              <a:t>banke</a:t>
            </a:r>
            <a:endParaRPr lang="en-US" dirty="0"/>
          </a:p>
          <a:p>
            <a:r>
              <a:rPr lang="en-US" dirty="0" err="1"/>
              <a:t>G</a:t>
            </a:r>
            <a:r>
              <a:rPr lang="en-US" dirty="0" err="1" smtClean="0"/>
              <a:t>lavni</a:t>
            </a:r>
            <a:r>
              <a:rPr lang="en-US" dirty="0" smtClean="0"/>
              <a:t> </a:t>
            </a:r>
            <a:r>
              <a:rPr lang="en-US" dirty="0" err="1" smtClean="0"/>
              <a:t>ciljevi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lphaLcPeriod"/>
            </a:pPr>
            <a:r>
              <a:rPr lang="en-US" u="sng" dirty="0" err="1" smtClean="0"/>
              <a:t>Financijska</a:t>
            </a:r>
            <a:r>
              <a:rPr lang="en-US" u="sng" dirty="0" smtClean="0"/>
              <a:t> </a:t>
            </a:r>
            <a:r>
              <a:rPr lang="en-US" u="sng" dirty="0" err="1" smtClean="0"/>
              <a:t>pomoć</a:t>
            </a:r>
            <a:r>
              <a:rPr lang="en-US" u="sng" dirty="0" smtClean="0"/>
              <a:t> </a:t>
            </a:r>
            <a:r>
              <a:rPr lang="en-US" u="sng" dirty="0" err="1" smtClean="0"/>
              <a:t>pri</a:t>
            </a:r>
            <a:r>
              <a:rPr lang="en-US" u="sng" dirty="0" smtClean="0"/>
              <a:t> </a:t>
            </a:r>
            <a:r>
              <a:rPr lang="en-US" u="sng" dirty="0" err="1" smtClean="0"/>
              <a:t>obnovi</a:t>
            </a:r>
            <a:r>
              <a:rPr lang="en-US" u="sng" dirty="0" smtClean="0"/>
              <a:t> i </a:t>
            </a:r>
            <a:r>
              <a:rPr lang="en-US" u="sng" dirty="0" err="1" smtClean="0"/>
              <a:t>razvoju</a:t>
            </a:r>
            <a:r>
              <a:rPr lang="en-US" u="sng" dirty="0" smtClean="0"/>
              <a:t> </a:t>
            </a:r>
            <a:r>
              <a:rPr lang="en-US" u="sng" dirty="0" err="1" smtClean="0"/>
              <a:t>zemalja</a:t>
            </a:r>
            <a:endParaRPr lang="en-US" u="sng" dirty="0" smtClean="0"/>
          </a:p>
          <a:p>
            <a:pPr marL="457200" indent="-457200">
              <a:buFont typeface="+mj-lt"/>
              <a:buAutoNum type="alphaLcPeriod"/>
            </a:pPr>
            <a:r>
              <a:rPr lang="en-US" u="sng" dirty="0" err="1" smtClean="0"/>
              <a:t>Poticanje</a:t>
            </a:r>
            <a:r>
              <a:rPr lang="en-US" u="sng" dirty="0" smtClean="0"/>
              <a:t> </a:t>
            </a:r>
            <a:r>
              <a:rPr lang="en-US" u="sng" dirty="0" err="1" smtClean="0"/>
              <a:t>privatnih</a:t>
            </a:r>
            <a:r>
              <a:rPr lang="en-US" u="sng" dirty="0" smtClean="0"/>
              <a:t> </a:t>
            </a:r>
            <a:r>
              <a:rPr lang="en-US" u="sng" dirty="0" err="1" smtClean="0"/>
              <a:t>stranih</a:t>
            </a:r>
            <a:r>
              <a:rPr lang="en-US" u="sng" dirty="0" smtClean="0"/>
              <a:t> </a:t>
            </a:r>
            <a:r>
              <a:rPr lang="en-US" u="sng" dirty="0" err="1" smtClean="0"/>
              <a:t>ulaganja</a:t>
            </a:r>
            <a:endParaRPr lang="en-US" u="sng" dirty="0" smtClean="0"/>
          </a:p>
          <a:p>
            <a:pPr marL="457200" indent="-457200">
              <a:buFont typeface="+mj-lt"/>
              <a:buAutoNum type="alphaLcPeriod"/>
            </a:pPr>
            <a:r>
              <a:rPr lang="en-US" u="sng" dirty="0" err="1" smtClean="0"/>
              <a:t>Unapređenje</a:t>
            </a:r>
            <a:r>
              <a:rPr lang="en-US" u="sng" dirty="0" smtClean="0"/>
              <a:t> </a:t>
            </a:r>
            <a:r>
              <a:rPr lang="en-US" u="sng" dirty="0" err="1" smtClean="0"/>
              <a:t>međunarodne</a:t>
            </a:r>
            <a:r>
              <a:rPr lang="en-US" u="sng" dirty="0" smtClean="0"/>
              <a:t> </a:t>
            </a:r>
            <a:r>
              <a:rPr lang="en-US" u="sng" dirty="0" err="1" smtClean="0"/>
              <a:t>trgovine</a:t>
            </a:r>
            <a:r>
              <a:rPr lang="en-US" u="sng" dirty="0" smtClean="0"/>
              <a:t> i </a:t>
            </a:r>
            <a:r>
              <a:rPr lang="en-US" u="sng" dirty="0" err="1" smtClean="0"/>
              <a:t>investiranja</a:t>
            </a:r>
            <a:endParaRPr lang="en-US" u="sng" dirty="0" smtClean="0"/>
          </a:p>
          <a:p>
            <a:pPr marL="457200" indent="-457200">
              <a:buFont typeface="+mj-lt"/>
              <a:buAutoNum type="alphaLcPeriod"/>
            </a:pPr>
            <a:endParaRPr lang="en-US" dirty="0" smtClean="0"/>
          </a:p>
          <a:p>
            <a:r>
              <a:rPr lang="en-US" dirty="0" smtClean="0"/>
              <a:t>188 </a:t>
            </a:r>
            <a:r>
              <a:rPr lang="en-US" dirty="0" err="1" smtClean="0"/>
              <a:t>članova</a:t>
            </a:r>
            <a:r>
              <a:rPr lang="en-US" dirty="0" smtClean="0"/>
              <a:t>, </a:t>
            </a:r>
            <a:r>
              <a:rPr lang="en-US" dirty="0" err="1" smtClean="0"/>
              <a:t>Hrvatska</a:t>
            </a:r>
            <a:r>
              <a:rPr lang="en-US" dirty="0" smtClean="0"/>
              <a:t> je </a:t>
            </a:r>
            <a:r>
              <a:rPr lang="en-US" dirty="0" err="1" smtClean="0"/>
              <a:t>član</a:t>
            </a:r>
            <a:r>
              <a:rPr lang="en-US" dirty="0" smtClean="0"/>
              <a:t> od 1993. </a:t>
            </a:r>
            <a:r>
              <a:rPr lang="en-US" dirty="0" err="1" smtClean="0"/>
              <a:t>godine</a:t>
            </a:r>
            <a:endParaRPr lang="en-US" dirty="0"/>
          </a:p>
          <a:p>
            <a:pPr marL="457200" indent="-457200">
              <a:buFont typeface="+mj-lt"/>
              <a:buAutoNum type="alphaLcPeriod"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39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Europska</a:t>
            </a:r>
            <a:r>
              <a:rPr lang="en-US" b="1" dirty="0" smtClean="0"/>
              <a:t> </a:t>
            </a:r>
            <a:r>
              <a:rPr lang="en-US" b="1" dirty="0" err="1" smtClean="0"/>
              <a:t>banka</a:t>
            </a:r>
            <a:r>
              <a:rPr lang="en-US" b="1" dirty="0" smtClean="0"/>
              <a:t> </a:t>
            </a:r>
            <a:r>
              <a:rPr lang="en-US" b="1" dirty="0" err="1" smtClean="0"/>
              <a:t>za</a:t>
            </a:r>
            <a:r>
              <a:rPr lang="en-US" b="1" dirty="0" smtClean="0"/>
              <a:t> </a:t>
            </a:r>
            <a:r>
              <a:rPr lang="en-US" b="1" dirty="0" err="1" smtClean="0"/>
              <a:t>obnovu</a:t>
            </a:r>
            <a:r>
              <a:rPr lang="en-US" b="1" dirty="0" smtClean="0"/>
              <a:t> i </a:t>
            </a:r>
            <a:r>
              <a:rPr lang="en-US" b="1" dirty="0" err="1" smtClean="0"/>
              <a:t>razoj</a:t>
            </a:r>
            <a:r>
              <a:rPr lang="en-US" b="1" dirty="0" smtClean="0"/>
              <a:t> EBRD</a:t>
            </a:r>
            <a:r>
              <a:rPr lang="en-US" dirty="0" smtClean="0"/>
              <a:t> (</a:t>
            </a:r>
            <a:r>
              <a:rPr lang="en-US" i="1" dirty="0" smtClean="0"/>
              <a:t>European Bank for Reconstruction and Development</a:t>
            </a:r>
            <a:r>
              <a:rPr lang="en-US" dirty="0" smtClean="0"/>
              <a:t>) – </a:t>
            </a:r>
            <a:r>
              <a:rPr lang="en-US" dirty="0" err="1" smtClean="0"/>
              <a:t>osnovana</a:t>
            </a:r>
            <a:r>
              <a:rPr lang="en-US" dirty="0" smtClean="0"/>
              <a:t> 1990. od </a:t>
            </a:r>
            <a:r>
              <a:rPr lang="en-US" dirty="0" err="1" smtClean="0"/>
              <a:t>strane</a:t>
            </a:r>
            <a:r>
              <a:rPr lang="en-US" dirty="0" smtClean="0"/>
              <a:t> 39 </a:t>
            </a:r>
            <a:r>
              <a:rPr lang="en-US" dirty="0" err="1" smtClean="0"/>
              <a:t>zemalja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Europske</a:t>
            </a:r>
            <a:r>
              <a:rPr lang="en-US" dirty="0" smtClean="0"/>
              <a:t> </a:t>
            </a:r>
            <a:r>
              <a:rPr lang="en-US" dirty="0" err="1" smtClean="0"/>
              <a:t>investicijske</a:t>
            </a:r>
            <a:r>
              <a:rPr lang="en-US" dirty="0" smtClean="0"/>
              <a:t> </a:t>
            </a:r>
            <a:r>
              <a:rPr lang="en-US" dirty="0" err="1" smtClean="0"/>
              <a:t>banke</a:t>
            </a:r>
            <a:r>
              <a:rPr lang="en-US" dirty="0" smtClean="0"/>
              <a:t> i </a:t>
            </a:r>
            <a:r>
              <a:rPr lang="en-US" dirty="0" err="1" smtClean="0"/>
              <a:t>Europske</a:t>
            </a:r>
            <a:r>
              <a:rPr lang="en-US" dirty="0" smtClean="0"/>
              <a:t> </a:t>
            </a:r>
            <a:r>
              <a:rPr lang="en-US" dirty="0" err="1" smtClean="0"/>
              <a:t>unije</a:t>
            </a:r>
            <a:endParaRPr lang="en-US" dirty="0" smtClean="0"/>
          </a:p>
          <a:p>
            <a:r>
              <a:rPr lang="en-US" dirty="0" err="1" smtClean="0"/>
              <a:t>Glavni</a:t>
            </a:r>
            <a:r>
              <a:rPr lang="en-US" dirty="0" smtClean="0"/>
              <a:t> </a:t>
            </a:r>
            <a:r>
              <a:rPr lang="en-US" dirty="0" err="1" smtClean="0"/>
              <a:t>ciljevi</a:t>
            </a:r>
            <a:r>
              <a:rPr lang="en-US" dirty="0" smtClean="0"/>
              <a:t>: </a:t>
            </a:r>
            <a:r>
              <a:rPr lang="en-US" u="sng" dirty="0" err="1" smtClean="0"/>
              <a:t>ulaganje</a:t>
            </a:r>
            <a:r>
              <a:rPr lang="en-US" u="sng" dirty="0" smtClean="0"/>
              <a:t> u </a:t>
            </a:r>
            <a:r>
              <a:rPr lang="en-US" u="sng" dirty="0" err="1" smtClean="0"/>
              <a:t>financijski</a:t>
            </a:r>
            <a:r>
              <a:rPr lang="en-US" u="sng" dirty="0" smtClean="0"/>
              <a:t> </a:t>
            </a:r>
            <a:r>
              <a:rPr lang="en-US" u="sng" dirty="0" err="1" smtClean="0"/>
              <a:t>sektor</a:t>
            </a:r>
            <a:r>
              <a:rPr lang="en-US" u="sng" dirty="0" smtClean="0"/>
              <a:t>, </a:t>
            </a:r>
            <a:r>
              <a:rPr lang="en-US" u="sng" dirty="0" err="1" smtClean="0"/>
              <a:t>infrastrukturu</a:t>
            </a:r>
            <a:r>
              <a:rPr lang="en-US" u="sng" dirty="0" smtClean="0"/>
              <a:t>, </a:t>
            </a:r>
            <a:r>
              <a:rPr lang="en-US" u="sng" dirty="0" err="1" smtClean="0"/>
              <a:t>poduzeća</a:t>
            </a:r>
            <a:r>
              <a:rPr lang="en-US" u="sng" dirty="0" smtClean="0"/>
              <a:t>, </a:t>
            </a:r>
            <a:r>
              <a:rPr lang="en-US" u="sng" dirty="0" err="1" smtClean="0"/>
              <a:t>energetski</a:t>
            </a:r>
            <a:r>
              <a:rPr lang="en-US" u="sng" dirty="0" smtClean="0"/>
              <a:t> </a:t>
            </a:r>
            <a:r>
              <a:rPr lang="en-US" u="sng" dirty="0" err="1" smtClean="0"/>
              <a:t>sektor</a:t>
            </a:r>
            <a:endParaRPr lang="en-US" u="sng" dirty="0" smtClean="0"/>
          </a:p>
          <a:p>
            <a:r>
              <a:rPr lang="en-US" dirty="0" smtClean="0"/>
              <a:t>61 </a:t>
            </a:r>
            <a:r>
              <a:rPr lang="en-US" dirty="0" err="1" smtClean="0"/>
              <a:t>član</a:t>
            </a:r>
            <a:r>
              <a:rPr lang="en-US" dirty="0" smtClean="0"/>
              <a:t>, </a:t>
            </a:r>
            <a:r>
              <a:rPr lang="en-US" dirty="0" err="1" smtClean="0"/>
              <a:t>Hrvatska</a:t>
            </a:r>
            <a:r>
              <a:rPr lang="en-US" dirty="0" smtClean="0"/>
              <a:t> je </a:t>
            </a:r>
            <a:r>
              <a:rPr lang="en-US" dirty="0" err="1" smtClean="0"/>
              <a:t>član</a:t>
            </a:r>
            <a:r>
              <a:rPr lang="en-US" dirty="0" smtClean="0"/>
              <a:t> od 1993. </a:t>
            </a:r>
            <a:r>
              <a:rPr lang="en-US" dirty="0" err="1" smtClean="0"/>
              <a:t>godine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b="1" dirty="0" err="1" smtClean="0"/>
              <a:t>Europska</a:t>
            </a:r>
            <a:r>
              <a:rPr lang="en-US" b="1" dirty="0" smtClean="0"/>
              <a:t> </a:t>
            </a:r>
            <a:r>
              <a:rPr lang="en-US" b="1" dirty="0" err="1" smtClean="0"/>
              <a:t>investicijska</a:t>
            </a:r>
            <a:r>
              <a:rPr lang="en-US" b="1" dirty="0" smtClean="0"/>
              <a:t> </a:t>
            </a:r>
            <a:r>
              <a:rPr lang="en-US" b="1" dirty="0" err="1" smtClean="0"/>
              <a:t>banka</a:t>
            </a:r>
            <a:r>
              <a:rPr lang="en-US" b="1" dirty="0" smtClean="0"/>
              <a:t> EIB</a:t>
            </a:r>
            <a:r>
              <a:rPr lang="en-US" dirty="0" smtClean="0"/>
              <a:t> (</a:t>
            </a:r>
            <a:r>
              <a:rPr lang="en-US" i="1" dirty="0" smtClean="0"/>
              <a:t>European Investment Bank</a:t>
            </a:r>
            <a:r>
              <a:rPr lang="en-US" dirty="0" smtClean="0"/>
              <a:t>) – </a:t>
            </a:r>
            <a:r>
              <a:rPr lang="en-US" dirty="0" err="1" smtClean="0"/>
              <a:t>osnovana</a:t>
            </a:r>
            <a:r>
              <a:rPr lang="en-US" dirty="0" smtClean="0"/>
              <a:t> 1958.</a:t>
            </a:r>
          </a:p>
          <a:p>
            <a:r>
              <a:rPr lang="en-US" dirty="0" err="1" smtClean="0"/>
              <a:t>Glavni</a:t>
            </a:r>
            <a:r>
              <a:rPr lang="en-US" dirty="0" smtClean="0"/>
              <a:t> </a:t>
            </a:r>
            <a:r>
              <a:rPr lang="en-US" dirty="0" err="1" smtClean="0"/>
              <a:t>ciljevi</a:t>
            </a:r>
            <a:r>
              <a:rPr lang="en-US" dirty="0" smtClean="0"/>
              <a:t>: </a:t>
            </a:r>
            <a:r>
              <a:rPr lang="en-US" u="sng" dirty="0" err="1" smtClean="0"/>
              <a:t>financiranje</a:t>
            </a:r>
            <a:r>
              <a:rPr lang="en-US" u="sng" dirty="0" smtClean="0"/>
              <a:t> </a:t>
            </a:r>
            <a:r>
              <a:rPr lang="en-US" u="sng" dirty="0" err="1" smtClean="0"/>
              <a:t>investicijskih</a:t>
            </a:r>
            <a:r>
              <a:rPr lang="en-US" u="sng" dirty="0" smtClean="0"/>
              <a:t> </a:t>
            </a:r>
            <a:r>
              <a:rPr lang="en-US" u="sng" dirty="0" err="1" smtClean="0"/>
              <a:t>projekata</a:t>
            </a:r>
            <a:r>
              <a:rPr lang="en-US" u="sng" dirty="0" smtClean="0"/>
              <a:t> </a:t>
            </a:r>
            <a:r>
              <a:rPr lang="en-US" u="sng" dirty="0" err="1" smtClean="0"/>
              <a:t>za</a:t>
            </a:r>
            <a:r>
              <a:rPr lang="en-US" u="sng" dirty="0" smtClean="0"/>
              <a:t> </a:t>
            </a:r>
            <a:r>
              <a:rPr lang="en-US" u="sng" dirty="0" err="1" smtClean="0"/>
              <a:t>razvoj</a:t>
            </a:r>
            <a:r>
              <a:rPr lang="en-US" u="sng" dirty="0" smtClean="0"/>
              <a:t> i </a:t>
            </a:r>
            <a:r>
              <a:rPr lang="en-US" u="sng" dirty="0" err="1" smtClean="0"/>
              <a:t>integraciju</a:t>
            </a:r>
            <a:r>
              <a:rPr lang="en-US" u="sng" dirty="0" smtClean="0"/>
              <a:t> </a:t>
            </a:r>
            <a:r>
              <a:rPr lang="en-US" u="sng" dirty="0" err="1" smtClean="0"/>
              <a:t>zemalja</a:t>
            </a:r>
            <a:r>
              <a:rPr lang="en-US" u="sng" dirty="0" smtClean="0"/>
              <a:t> </a:t>
            </a:r>
            <a:r>
              <a:rPr lang="en-US" u="sng" dirty="0" err="1" smtClean="0"/>
              <a:t>Europske</a:t>
            </a:r>
            <a:r>
              <a:rPr lang="en-US" u="sng" dirty="0" smtClean="0"/>
              <a:t> </a:t>
            </a:r>
            <a:r>
              <a:rPr lang="en-US" u="sng" dirty="0" err="1" smtClean="0"/>
              <a:t>unije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418149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Europska</a:t>
            </a:r>
            <a:r>
              <a:rPr lang="en-US" b="1" dirty="0" smtClean="0"/>
              <a:t> </a:t>
            </a:r>
            <a:r>
              <a:rPr lang="en-US" b="1" dirty="0" err="1" smtClean="0"/>
              <a:t>federacija</a:t>
            </a:r>
            <a:r>
              <a:rPr lang="en-US" b="1" dirty="0" smtClean="0"/>
              <a:t> </a:t>
            </a:r>
            <a:r>
              <a:rPr lang="en-US" b="1" dirty="0" err="1" smtClean="0"/>
              <a:t>udruga</a:t>
            </a:r>
            <a:r>
              <a:rPr lang="en-US" b="1" dirty="0" smtClean="0"/>
              <a:t> </a:t>
            </a:r>
            <a:r>
              <a:rPr lang="en-US" b="1" dirty="0" err="1" smtClean="0"/>
              <a:t>financijskih</a:t>
            </a:r>
            <a:r>
              <a:rPr lang="en-US" b="1" dirty="0" smtClean="0"/>
              <a:t> </a:t>
            </a:r>
            <a:r>
              <a:rPr lang="en-US" b="1" dirty="0" err="1" smtClean="0"/>
              <a:t>kuća</a:t>
            </a:r>
            <a:r>
              <a:rPr lang="en-US" b="1" dirty="0" smtClean="0"/>
              <a:t> EUROFINAS</a:t>
            </a:r>
            <a:r>
              <a:rPr lang="en-US" dirty="0" smtClean="0"/>
              <a:t> (</a:t>
            </a:r>
            <a:r>
              <a:rPr lang="en-US" i="1" dirty="0" smtClean="0"/>
              <a:t>European Federation of Finance House Associations</a:t>
            </a:r>
            <a:r>
              <a:rPr lang="en-US" dirty="0" smtClean="0"/>
              <a:t>) – </a:t>
            </a:r>
            <a:r>
              <a:rPr lang="en-US" dirty="0" err="1" smtClean="0"/>
              <a:t>osnovana</a:t>
            </a:r>
            <a:r>
              <a:rPr lang="en-US" dirty="0" smtClean="0"/>
              <a:t> 1963.</a:t>
            </a:r>
          </a:p>
          <a:p>
            <a:r>
              <a:rPr lang="en-US" dirty="0" err="1" smtClean="0"/>
              <a:t>Glavni</a:t>
            </a:r>
            <a:r>
              <a:rPr lang="en-US" dirty="0" smtClean="0"/>
              <a:t> </a:t>
            </a:r>
            <a:r>
              <a:rPr lang="en-US" dirty="0" err="1" smtClean="0"/>
              <a:t>cilj</a:t>
            </a:r>
            <a:r>
              <a:rPr lang="en-US" dirty="0" smtClean="0"/>
              <a:t>: </a:t>
            </a:r>
            <a:r>
              <a:rPr lang="en-US" dirty="0" err="1" smtClean="0"/>
              <a:t>zastupati</a:t>
            </a:r>
            <a:r>
              <a:rPr lang="en-US" dirty="0" smtClean="0"/>
              <a:t> i </a:t>
            </a:r>
            <a:r>
              <a:rPr lang="en-US" dirty="0" err="1" smtClean="0"/>
              <a:t>promovirati</a:t>
            </a:r>
            <a:r>
              <a:rPr lang="en-US" dirty="0" smtClean="0"/>
              <a:t> </a:t>
            </a:r>
            <a:r>
              <a:rPr lang="en-US" dirty="0" err="1" smtClean="0"/>
              <a:t>interese</a:t>
            </a:r>
            <a:r>
              <a:rPr lang="en-US" dirty="0" smtClean="0"/>
              <a:t> </a:t>
            </a:r>
            <a:r>
              <a:rPr lang="en-US" dirty="0" err="1" smtClean="0"/>
              <a:t>svojih</a:t>
            </a:r>
            <a:r>
              <a:rPr lang="en-US" dirty="0" smtClean="0"/>
              <a:t> </a:t>
            </a:r>
            <a:r>
              <a:rPr lang="en-US" dirty="0" err="1" smtClean="0"/>
              <a:t>članica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europskoj</a:t>
            </a:r>
            <a:r>
              <a:rPr lang="en-US" dirty="0" smtClean="0"/>
              <a:t> </a:t>
            </a:r>
            <a:r>
              <a:rPr lang="en-US" dirty="0" err="1" smtClean="0"/>
              <a:t>razini</a:t>
            </a:r>
            <a:r>
              <a:rPr lang="en-US" dirty="0" smtClean="0"/>
              <a:t> i </a:t>
            </a:r>
            <a:r>
              <a:rPr lang="en-US" dirty="0" err="1" smtClean="0"/>
              <a:t>upoznati</a:t>
            </a:r>
            <a:r>
              <a:rPr lang="en-US" dirty="0" smtClean="0"/>
              <a:t> </a:t>
            </a:r>
            <a:r>
              <a:rPr lang="en-US" dirty="0" err="1" smtClean="0"/>
              <a:t>javnost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specijaliziranim</a:t>
            </a:r>
            <a:r>
              <a:rPr lang="en-US" dirty="0" smtClean="0"/>
              <a:t> </a:t>
            </a:r>
            <a:r>
              <a:rPr lang="en-US" dirty="0" err="1" smtClean="0"/>
              <a:t>potrošačkim</a:t>
            </a:r>
            <a:r>
              <a:rPr lang="en-US" dirty="0" smtClean="0"/>
              <a:t> </a:t>
            </a:r>
            <a:r>
              <a:rPr lang="en-US" dirty="0" err="1" smtClean="0"/>
              <a:t>kreditima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nude </a:t>
            </a:r>
            <a:r>
              <a:rPr lang="en-US" dirty="0" err="1" smtClean="0"/>
              <a:t>potencijalnim</a:t>
            </a:r>
            <a:r>
              <a:rPr lang="en-US" dirty="0" smtClean="0"/>
              <a:t> </a:t>
            </a:r>
            <a:r>
              <a:rPr lang="en-US" dirty="0" err="1" smtClean="0"/>
              <a:t>klijentima</a:t>
            </a:r>
            <a:r>
              <a:rPr lang="en-US" dirty="0" smtClean="0"/>
              <a:t> i </a:t>
            </a:r>
            <a:r>
              <a:rPr lang="en-US" dirty="0" err="1" smtClean="0"/>
              <a:t>institucijama</a:t>
            </a:r>
            <a:r>
              <a:rPr lang="en-US" dirty="0" smtClean="0"/>
              <a:t> u </a:t>
            </a:r>
            <a:r>
              <a:rPr lang="en-US" dirty="0" err="1" smtClean="0"/>
              <a:t>Europi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96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Globalizacija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Pojam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označava</a:t>
            </a:r>
            <a:r>
              <a:rPr lang="en-US" dirty="0" smtClean="0"/>
              <a:t>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ekonomske</a:t>
            </a:r>
            <a:r>
              <a:rPr lang="en-US" dirty="0" smtClean="0"/>
              <a:t>, </a:t>
            </a:r>
            <a:r>
              <a:rPr lang="en-US" dirty="0" err="1" smtClean="0"/>
              <a:t>političke</a:t>
            </a:r>
            <a:r>
              <a:rPr lang="en-US" dirty="0" smtClean="0"/>
              <a:t> i </a:t>
            </a:r>
            <a:r>
              <a:rPr lang="en-US" dirty="0" err="1" smtClean="0"/>
              <a:t>kulturne</a:t>
            </a:r>
            <a:r>
              <a:rPr lang="en-US" dirty="0" smtClean="0"/>
              <a:t> </a:t>
            </a:r>
            <a:r>
              <a:rPr lang="en-US" dirty="0" err="1" smtClean="0"/>
              <a:t>povezanosti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endParaRPr lang="en-US" dirty="0" smtClean="0"/>
          </a:p>
          <a:p>
            <a:r>
              <a:rPr lang="en-US" b="1" dirty="0" err="1" smtClean="0"/>
              <a:t>Ekonomska</a:t>
            </a:r>
            <a:r>
              <a:rPr lang="en-US" b="1" dirty="0" smtClean="0"/>
              <a:t> </a:t>
            </a:r>
            <a:r>
              <a:rPr lang="en-US" b="1" dirty="0" err="1" smtClean="0"/>
              <a:t>globalizacija</a:t>
            </a:r>
            <a:r>
              <a:rPr lang="en-US" dirty="0" smtClean="0"/>
              <a:t> – </a:t>
            </a:r>
            <a:r>
              <a:rPr lang="en-US" dirty="0" err="1" smtClean="0"/>
              <a:t>porast</a:t>
            </a:r>
            <a:r>
              <a:rPr lang="en-US" dirty="0" smtClean="0"/>
              <a:t> </a:t>
            </a:r>
            <a:r>
              <a:rPr lang="en-US" dirty="0" err="1" smtClean="0"/>
              <a:t>ekonomske</a:t>
            </a:r>
            <a:r>
              <a:rPr lang="en-US" dirty="0" smtClean="0"/>
              <a:t> </a:t>
            </a:r>
            <a:r>
              <a:rPr lang="en-US" dirty="0" err="1" smtClean="0"/>
              <a:t>međuovisnosti</a:t>
            </a:r>
            <a:r>
              <a:rPr lang="en-US" dirty="0"/>
              <a:t> </a:t>
            </a:r>
            <a:r>
              <a:rPr lang="en-US" dirty="0" err="1" smtClean="0"/>
              <a:t>među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 </a:t>
            </a:r>
            <a:r>
              <a:rPr lang="en-US" dirty="0" err="1" smtClean="0"/>
              <a:t>kroz</a:t>
            </a:r>
            <a:r>
              <a:rPr lang="en-US" dirty="0" smtClean="0"/>
              <a:t> </a:t>
            </a:r>
            <a:r>
              <a:rPr lang="en-US" dirty="0" err="1" smtClean="0"/>
              <a:t>trgovinsku</a:t>
            </a:r>
            <a:r>
              <a:rPr lang="en-US" dirty="0" smtClean="0"/>
              <a:t> </a:t>
            </a:r>
            <a:r>
              <a:rPr lang="en-US" dirty="0" err="1" smtClean="0"/>
              <a:t>razmjenu</a:t>
            </a:r>
            <a:r>
              <a:rPr lang="en-US" dirty="0" smtClean="0"/>
              <a:t>, </a:t>
            </a:r>
            <a:r>
              <a:rPr lang="en-US" dirty="0" err="1" smtClean="0"/>
              <a:t>međunarodno</a:t>
            </a:r>
            <a:r>
              <a:rPr lang="en-US" dirty="0" smtClean="0"/>
              <a:t> </a:t>
            </a:r>
            <a:r>
              <a:rPr lang="en-US" dirty="0" err="1" smtClean="0"/>
              <a:t>kretanje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, </a:t>
            </a:r>
            <a:r>
              <a:rPr lang="en-US" dirty="0" err="1" smtClean="0"/>
              <a:t>ljudi</a:t>
            </a:r>
            <a:r>
              <a:rPr lang="en-US" dirty="0" smtClean="0"/>
              <a:t> i </a:t>
            </a:r>
            <a:r>
              <a:rPr lang="en-US" dirty="0" err="1" smtClean="0"/>
              <a:t>informacija</a:t>
            </a:r>
            <a:endParaRPr lang="en-US" dirty="0" smtClean="0"/>
          </a:p>
          <a:p>
            <a:r>
              <a:rPr lang="en-US" b="1" dirty="0" err="1" smtClean="0"/>
              <a:t>Politička</a:t>
            </a:r>
            <a:r>
              <a:rPr lang="en-US" b="1" dirty="0" smtClean="0"/>
              <a:t> </a:t>
            </a:r>
            <a:r>
              <a:rPr lang="en-US" b="1" dirty="0" err="1" smtClean="0"/>
              <a:t>globalizacija</a:t>
            </a:r>
            <a:r>
              <a:rPr lang="en-US" dirty="0" smtClean="0"/>
              <a:t> –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političkog</a:t>
            </a:r>
            <a:r>
              <a:rPr lang="en-US" dirty="0" smtClean="0"/>
              <a:t> </a:t>
            </a:r>
            <a:r>
              <a:rPr lang="en-US" dirty="0" err="1" smtClean="0"/>
              <a:t>dosega</a:t>
            </a:r>
            <a:r>
              <a:rPr lang="en-US" dirty="0" smtClean="0"/>
              <a:t> </a:t>
            </a:r>
            <a:r>
              <a:rPr lang="en-US" dirty="0" err="1" smtClean="0"/>
              <a:t>kroz</a:t>
            </a:r>
            <a:r>
              <a:rPr lang="en-US" dirty="0" smtClean="0"/>
              <a:t> </a:t>
            </a:r>
            <a:r>
              <a:rPr lang="en-US" dirty="0" err="1" smtClean="0"/>
              <a:t>međunarodne</a:t>
            </a:r>
            <a:r>
              <a:rPr lang="en-US" dirty="0" smtClean="0"/>
              <a:t> </a:t>
            </a:r>
            <a:r>
              <a:rPr lang="en-US" dirty="0" err="1" smtClean="0"/>
              <a:t>organizacije</a:t>
            </a:r>
            <a:r>
              <a:rPr lang="en-US" dirty="0" smtClean="0"/>
              <a:t> </a:t>
            </a:r>
            <a:r>
              <a:rPr lang="en-US" dirty="0" err="1" smtClean="0"/>
              <a:t>umjesto</a:t>
            </a:r>
            <a:r>
              <a:rPr lang="en-US" dirty="0" smtClean="0"/>
              <a:t> </a:t>
            </a:r>
            <a:r>
              <a:rPr lang="en-US" dirty="0" err="1" smtClean="0"/>
              <a:t>kroz</a:t>
            </a:r>
            <a:r>
              <a:rPr lang="en-US" dirty="0" smtClean="0"/>
              <a:t> </a:t>
            </a:r>
            <a:r>
              <a:rPr lang="en-US" dirty="0" err="1" smtClean="0"/>
              <a:t>vlade</a:t>
            </a:r>
            <a:r>
              <a:rPr lang="en-US" dirty="0" smtClean="0"/>
              <a:t> </a:t>
            </a:r>
            <a:r>
              <a:rPr lang="en-US" dirty="0" err="1" smtClean="0"/>
              <a:t>pojedinih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endParaRPr lang="en-US" dirty="0" smtClean="0"/>
          </a:p>
          <a:p>
            <a:r>
              <a:rPr lang="en-US" b="1" dirty="0" err="1" smtClean="0"/>
              <a:t>Kulturna</a:t>
            </a:r>
            <a:r>
              <a:rPr lang="en-US" b="1" dirty="0" smtClean="0"/>
              <a:t> </a:t>
            </a:r>
            <a:r>
              <a:rPr lang="en-US" b="1" dirty="0" err="1" smtClean="0"/>
              <a:t>globalizacija</a:t>
            </a:r>
            <a:r>
              <a:rPr lang="en-US" dirty="0" smtClean="0"/>
              <a:t> – </a:t>
            </a:r>
            <a:r>
              <a:rPr lang="en-US" dirty="0" err="1" smtClean="0"/>
              <a:t>prijenos</a:t>
            </a:r>
            <a:r>
              <a:rPr lang="en-US" dirty="0" smtClean="0"/>
              <a:t> </a:t>
            </a:r>
            <a:r>
              <a:rPr lang="en-US" dirty="0" err="1" smtClean="0"/>
              <a:t>kulture</a:t>
            </a:r>
            <a:r>
              <a:rPr lang="en-US" dirty="0" smtClean="0"/>
              <a:t> i </a:t>
            </a:r>
            <a:r>
              <a:rPr lang="en-US" dirty="0" err="1" smtClean="0"/>
              <a:t>običaja</a:t>
            </a:r>
            <a:r>
              <a:rPr lang="en-US" dirty="0" smtClean="0"/>
              <a:t> </a:t>
            </a:r>
            <a:r>
              <a:rPr lang="en-US" dirty="0" err="1" smtClean="0"/>
              <a:t>naroda</a:t>
            </a:r>
            <a:r>
              <a:rPr lang="en-US" dirty="0" smtClean="0"/>
              <a:t> </a:t>
            </a:r>
            <a:r>
              <a:rPr lang="en-US" dirty="0" err="1" smtClean="0"/>
              <a:t>preko</a:t>
            </a:r>
            <a:r>
              <a:rPr lang="en-US" dirty="0" smtClean="0"/>
              <a:t> </a:t>
            </a:r>
            <a:r>
              <a:rPr lang="en-US" dirty="0" err="1" smtClean="0"/>
              <a:t>državnih</a:t>
            </a:r>
            <a:r>
              <a:rPr lang="en-US" dirty="0" smtClean="0"/>
              <a:t> </a:t>
            </a:r>
            <a:r>
              <a:rPr lang="en-US" dirty="0" err="1" smtClean="0"/>
              <a:t>granica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29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err="1" smtClean="0"/>
              <a:t>Pozitivni</a:t>
            </a:r>
            <a:r>
              <a:rPr lang="en-US" dirty="0" smtClean="0"/>
              <a:t> </a:t>
            </a:r>
            <a:r>
              <a:rPr lang="en-US" dirty="0" err="1" smtClean="0"/>
              <a:t>učinci</a:t>
            </a:r>
            <a:r>
              <a:rPr lang="en-US" dirty="0" smtClean="0"/>
              <a:t> </a:t>
            </a:r>
            <a:r>
              <a:rPr lang="en-US" dirty="0" err="1" smtClean="0"/>
              <a:t>globalizacije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Stvaranje</a:t>
            </a:r>
            <a:r>
              <a:rPr lang="en-US" dirty="0" smtClean="0"/>
              <a:t> </a:t>
            </a:r>
            <a:r>
              <a:rPr lang="en-US" dirty="0" err="1" smtClean="0"/>
              <a:t>jedinstvenog</a:t>
            </a:r>
            <a:r>
              <a:rPr lang="en-US" dirty="0" smtClean="0"/>
              <a:t> </a:t>
            </a:r>
            <a:r>
              <a:rPr lang="en-US" dirty="0" err="1" smtClean="0"/>
              <a:t>svjetskog</a:t>
            </a:r>
            <a:r>
              <a:rPr lang="en-US" dirty="0" smtClean="0"/>
              <a:t> </a:t>
            </a:r>
            <a:r>
              <a:rPr lang="en-US" dirty="0" err="1" smtClean="0"/>
              <a:t>tržišta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Mogućnost</a:t>
            </a:r>
            <a:r>
              <a:rPr lang="en-US" dirty="0" smtClean="0"/>
              <a:t> </a:t>
            </a:r>
            <a:r>
              <a:rPr lang="en-US" dirty="0" err="1" smtClean="0"/>
              <a:t>nabave</a:t>
            </a:r>
            <a:r>
              <a:rPr lang="en-US" dirty="0" smtClean="0"/>
              <a:t> </a:t>
            </a:r>
            <a:r>
              <a:rPr lang="en-US" dirty="0" err="1" smtClean="0"/>
              <a:t>inputa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nižim</a:t>
            </a:r>
            <a:r>
              <a:rPr lang="en-US" dirty="0" smtClean="0"/>
              <a:t> </a:t>
            </a:r>
            <a:r>
              <a:rPr lang="en-US" dirty="0" err="1" smtClean="0"/>
              <a:t>cijenama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inovacija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Povezivanje</a:t>
            </a:r>
            <a:r>
              <a:rPr lang="en-US" dirty="0" smtClean="0"/>
              <a:t> i </a:t>
            </a:r>
            <a:r>
              <a:rPr lang="en-US" dirty="0" err="1" smtClean="0"/>
              <a:t>obogaćivanje</a:t>
            </a:r>
            <a:r>
              <a:rPr lang="en-US" dirty="0" smtClean="0"/>
              <a:t> </a:t>
            </a:r>
            <a:r>
              <a:rPr lang="en-US" dirty="0" err="1" smtClean="0"/>
              <a:t>različitih</a:t>
            </a:r>
            <a:r>
              <a:rPr lang="en-US" dirty="0" smtClean="0"/>
              <a:t> </a:t>
            </a:r>
            <a:r>
              <a:rPr lang="en-US" dirty="0" err="1" smtClean="0"/>
              <a:t>kultura</a:t>
            </a:r>
            <a:endParaRPr lang="en-US" dirty="0" smtClean="0"/>
          </a:p>
          <a:p>
            <a:r>
              <a:rPr lang="en-US" u="sng" dirty="0" err="1" smtClean="0"/>
              <a:t>Negativni</a:t>
            </a:r>
            <a:r>
              <a:rPr lang="en-US" dirty="0" smtClean="0"/>
              <a:t> </a:t>
            </a:r>
            <a:r>
              <a:rPr lang="en-US" dirty="0" err="1" smtClean="0"/>
              <a:t>učinci</a:t>
            </a:r>
            <a:r>
              <a:rPr lang="en-US" dirty="0" smtClean="0"/>
              <a:t> </a:t>
            </a:r>
            <a:r>
              <a:rPr lang="en-US" dirty="0" err="1" smtClean="0"/>
              <a:t>globalizacije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Nezaposlenost</a:t>
            </a:r>
            <a:r>
              <a:rPr lang="en-US" dirty="0" smtClean="0"/>
              <a:t> i </a:t>
            </a:r>
            <a:r>
              <a:rPr lang="en-US" dirty="0" err="1" smtClean="0"/>
              <a:t>gubitak</a:t>
            </a:r>
            <a:r>
              <a:rPr lang="en-US" dirty="0" smtClean="0"/>
              <a:t> </a:t>
            </a:r>
            <a:r>
              <a:rPr lang="en-US" dirty="0" err="1" smtClean="0"/>
              <a:t>dohodka</a:t>
            </a:r>
            <a:r>
              <a:rPr lang="en-US" dirty="0" smtClean="0"/>
              <a:t> </a:t>
            </a:r>
            <a:r>
              <a:rPr lang="en-US" dirty="0" err="1" smtClean="0"/>
              <a:t>uslijed</a:t>
            </a:r>
            <a:r>
              <a:rPr lang="en-US" dirty="0" smtClean="0"/>
              <a:t> </a:t>
            </a:r>
            <a:r>
              <a:rPr lang="en-US" i="1" dirty="0" err="1" smtClean="0"/>
              <a:t>outsourcinga</a:t>
            </a:r>
            <a:endParaRPr lang="en-US" i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Nemogućnost</a:t>
            </a:r>
            <a:r>
              <a:rPr lang="en-US" dirty="0" smtClean="0"/>
              <a:t> </a:t>
            </a:r>
            <a:r>
              <a:rPr lang="en-US" dirty="0" err="1" smtClean="0"/>
              <a:t>zaštite</a:t>
            </a:r>
            <a:r>
              <a:rPr lang="en-US" dirty="0" smtClean="0"/>
              <a:t> </a:t>
            </a:r>
            <a:r>
              <a:rPr lang="en-US" dirty="0" err="1" smtClean="0"/>
              <a:t>industrija</a:t>
            </a:r>
            <a:r>
              <a:rPr lang="en-US" dirty="0" smtClean="0"/>
              <a:t> u </a:t>
            </a:r>
            <a:r>
              <a:rPr lang="en-US" dirty="0" err="1" smtClean="0"/>
              <a:t>nastajanju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Stvaranje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jačih</a:t>
            </a:r>
            <a:r>
              <a:rPr lang="en-US" dirty="0" smtClean="0"/>
              <a:t> </a:t>
            </a:r>
            <a:r>
              <a:rPr lang="en-US" dirty="0" err="1" smtClean="0"/>
              <a:t>monopola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lokalnim</a:t>
            </a:r>
            <a:r>
              <a:rPr lang="en-US" dirty="0" smtClean="0"/>
              <a:t> </a:t>
            </a:r>
            <a:r>
              <a:rPr lang="en-US" dirty="0" err="1" smtClean="0"/>
              <a:t>tržištima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Prijenos</a:t>
            </a:r>
            <a:r>
              <a:rPr lang="en-US" dirty="0" smtClean="0"/>
              <a:t> </a:t>
            </a:r>
            <a:r>
              <a:rPr lang="en-US" dirty="0" err="1" smtClean="0"/>
              <a:t>negativnih</a:t>
            </a:r>
            <a:r>
              <a:rPr lang="en-US" dirty="0" smtClean="0"/>
              <a:t> </a:t>
            </a:r>
            <a:r>
              <a:rPr lang="en-US" dirty="0" err="1" smtClean="0"/>
              <a:t>običaja</a:t>
            </a:r>
            <a:r>
              <a:rPr lang="en-US" dirty="0" smtClean="0"/>
              <a:t> i </a:t>
            </a:r>
            <a:r>
              <a:rPr lang="en-US" dirty="0" err="1" smtClean="0"/>
              <a:t>navika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Brzo</a:t>
            </a:r>
            <a:r>
              <a:rPr lang="en-US" dirty="0" smtClean="0"/>
              <a:t> </a:t>
            </a:r>
            <a:r>
              <a:rPr lang="en-US" dirty="0" err="1" smtClean="0"/>
              <a:t>prelijevanje</a:t>
            </a:r>
            <a:r>
              <a:rPr lang="en-US" dirty="0" smtClean="0"/>
              <a:t> </a:t>
            </a:r>
            <a:r>
              <a:rPr lang="en-US" dirty="0" err="1" smtClean="0"/>
              <a:t>učinaka</a:t>
            </a:r>
            <a:r>
              <a:rPr lang="en-US" dirty="0" smtClean="0"/>
              <a:t> </a:t>
            </a:r>
            <a:r>
              <a:rPr lang="en-US" dirty="0" err="1" smtClean="0"/>
              <a:t>krize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u </a:t>
            </a:r>
            <a:r>
              <a:rPr lang="en-US" dirty="0" err="1" smtClean="0"/>
              <a:t>druge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09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Međunarodna</a:t>
            </a:r>
            <a:r>
              <a:rPr lang="en-US" dirty="0" smtClean="0"/>
              <a:t> </a:t>
            </a:r>
            <a:r>
              <a:rPr lang="en-US" dirty="0" err="1" smtClean="0"/>
              <a:t>razmjena</a:t>
            </a:r>
            <a:r>
              <a:rPr lang="en-US" dirty="0" smtClean="0"/>
              <a:t> </a:t>
            </a:r>
            <a:r>
              <a:rPr lang="en-US" dirty="0" err="1" smtClean="0"/>
              <a:t>potiče</a:t>
            </a:r>
            <a:r>
              <a:rPr lang="en-US" dirty="0" smtClean="0"/>
              <a:t> </a:t>
            </a:r>
            <a:r>
              <a:rPr lang="en-US" b="1" dirty="0" err="1" smtClean="0"/>
              <a:t>specijalizaciju</a:t>
            </a:r>
            <a:r>
              <a:rPr lang="en-US" dirty="0" smtClean="0"/>
              <a:t> – </a:t>
            </a:r>
            <a:r>
              <a:rPr lang="en-US" dirty="0" err="1" smtClean="0"/>
              <a:t>fokusiranje</a:t>
            </a:r>
            <a:r>
              <a:rPr lang="en-US" dirty="0" smtClean="0"/>
              <a:t> </a:t>
            </a:r>
            <a:r>
              <a:rPr lang="en-US" dirty="0" err="1" smtClean="0"/>
              <a:t>radnog</a:t>
            </a:r>
            <a:r>
              <a:rPr lang="en-US" dirty="0" smtClean="0"/>
              <a:t> i </a:t>
            </a:r>
            <a:r>
              <a:rPr lang="en-US" dirty="0" err="1" smtClean="0"/>
              <a:t>financijskog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efikasniju</a:t>
            </a:r>
            <a:r>
              <a:rPr lang="en-US" dirty="0" smtClean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 </a:t>
            </a:r>
            <a:r>
              <a:rPr lang="en-US" dirty="0" err="1" smtClean="0"/>
              <a:t>određenog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endParaRPr lang="en-US" dirty="0"/>
          </a:p>
          <a:p>
            <a:r>
              <a:rPr lang="en-US" u="sng" dirty="0"/>
              <a:t>T</a:t>
            </a:r>
            <a:r>
              <a:rPr lang="en-US" u="sng" dirty="0" smtClean="0"/>
              <a:t>o </a:t>
            </a:r>
            <a:r>
              <a:rPr lang="en-US" u="sng" dirty="0" err="1" smtClean="0"/>
              <a:t>vodi</a:t>
            </a:r>
            <a:r>
              <a:rPr lang="en-US" u="sng" dirty="0" smtClean="0"/>
              <a:t> do </a:t>
            </a:r>
            <a:r>
              <a:rPr lang="en-US" u="sng" dirty="0" err="1" smtClean="0"/>
              <a:t>veće</a:t>
            </a:r>
            <a:r>
              <a:rPr lang="en-US" u="sng" dirty="0" smtClean="0"/>
              <a:t> </a:t>
            </a:r>
            <a:r>
              <a:rPr lang="en-US" u="sng" dirty="0" err="1" smtClean="0"/>
              <a:t>proizvodnosti</a:t>
            </a:r>
            <a:r>
              <a:rPr lang="en-US" u="sng" dirty="0" smtClean="0"/>
              <a:t> u </a:t>
            </a:r>
            <a:r>
              <a:rPr lang="en-US" u="sng" dirty="0" err="1" smtClean="0"/>
              <a:t>zemlji</a:t>
            </a:r>
            <a:r>
              <a:rPr lang="en-US" u="sng" dirty="0" smtClean="0"/>
              <a:t>, </a:t>
            </a:r>
            <a:r>
              <a:rPr lang="en-US" u="sng" dirty="0" err="1" smtClean="0"/>
              <a:t>rasta</a:t>
            </a:r>
            <a:r>
              <a:rPr lang="en-US" u="sng" dirty="0" smtClean="0"/>
              <a:t> </a:t>
            </a:r>
            <a:r>
              <a:rPr lang="en-US" u="sng" dirty="0" err="1" smtClean="0"/>
              <a:t>dohodaka</a:t>
            </a:r>
            <a:r>
              <a:rPr lang="en-US" u="sng" dirty="0" smtClean="0"/>
              <a:t> i </a:t>
            </a:r>
            <a:r>
              <a:rPr lang="en-US" u="sng" dirty="0" err="1" smtClean="0"/>
              <a:t>rasta</a:t>
            </a:r>
            <a:r>
              <a:rPr lang="en-US" u="sng" dirty="0" smtClean="0"/>
              <a:t> </a:t>
            </a:r>
            <a:r>
              <a:rPr lang="en-US" u="sng" dirty="0" err="1" smtClean="0"/>
              <a:t>životnog</a:t>
            </a:r>
            <a:r>
              <a:rPr lang="en-US" u="sng" dirty="0" smtClean="0"/>
              <a:t> </a:t>
            </a:r>
            <a:r>
              <a:rPr lang="en-US" u="sng" dirty="0" err="1" smtClean="0"/>
              <a:t>standarda</a:t>
            </a:r>
            <a:endParaRPr lang="en-US" u="sng" dirty="0" smtClean="0"/>
          </a:p>
          <a:p>
            <a:r>
              <a:rPr lang="en-US" dirty="0" smtClean="0"/>
              <a:t>U </a:t>
            </a:r>
            <a:r>
              <a:rPr lang="en-US" dirty="0" err="1" smtClean="0"/>
              <a:t>kratom</a:t>
            </a:r>
            <a:r>
              <a:rPr lang="en-US" dirty="0" smtClean="0"/>
              <a:t> </a:t>
            </a:r>
            <a:r>
              <a:rPr lang="en-US" dirty="0" err="1" smtClean="0"/>
              <a:t>roku</a:t>
            </a:r>
            <a:r>
              <a:rPr lang="en-US" dirty="0" smtClean="0"/>
              <a:t>, </a:t>
            </a:r>
            <a:r>
              <a:rPr lang="en-US" dirty="0" err="1" smtClean="0"/>
              <a:t>uvozna</a:t>
            </a:r>
            <a:r>
              <a:rPr lang="en-US" dirty="0" smtClean="0"/>
              <a:t> </a:t>
            </a:r>
            <a:r>
              <a:rPr lang="en-US" dirty="0" err="1" smtClean="0"/>
              <a:t>konkurencija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ugroziti</a:t>
            </a:r>
            <a:r>
              <a:rPr lang="en-US" dirty="0" smtClean="0"/>
              <a:t> </a:t>
            </a:r>
            <a:r>
              <a:rPr lang="en-US" dirty="0" err="1" smtClean="0"/>
              <a:t>domaća</a:t>
            </a:r>
            <a:r>
              <a:rPr lang="en-US" dirty="0" smtClean="0"/>
              <a:t> </a:t>
            </a:r>
            <a:r>
              <a:rPr lang="en-US" dirty="0" err="1" smtClean="0"/>
              <a:t>radna</a:t>
            </a:r>
            <a:r>
              <a:rPr lang="en-US" dirty="0" smtClean="0"/>
              <a:t> </a:t>
            </a:r>
            <a:r>
              <a:rPr lang="en-US" dirty="0" err="1" smtClean="0"/>
              <a:t>mjesta</a:t>
            </a:r>
            <a:endParaRPr lang="en-US" dirty="0" smtClean="0"/>
          </a:p>
          <a:p>
            <a:endParaRPr lang="en-US" dirty="0"/>
          </a:p>
          <a:p>
            <a:r>
              <a:rPr lang="en-US" i="1" dirty="0" err="1" smtClean="0"/>
              <a:t>Međunarodna</a:t>
            </a:r>
            <a:r>
              <a:rPr lang="en-US" i="1" dirty="0" smtClean="0"/>
              <a:t> </a:t>
            </a:r>
            <a:r>
              <a:rPr lang="en-US" i="1" dirty="0" err="1" smtClean="0"/>
              <a:t>razmjena</a:t>
            </a:r>
            <a:r>
              <a:rPr lang="en-US" dirty="0" smtClean="0"/>
              <a:t> </a:t>
            </a:r>
            <a:r>
              <a:rPr lang="en-US" dirty="0" err="1" smtClean="0"/>
              <a:t>obuhvaća</a:t>
            </a:r>
            <a:r>
              <a:rPr lang="en-US" dirty="0" smtClean="0"/>
              <a:t> </a:t>
            </a:r>
            <a:r>
              <a:rPr lang="en-US" b="1" dirty="0" err="1" smtClean="0"/>
              <a:t>međunarodnu</a:t>
            </a:r>
            <a:r>
              <a:rPr lang="en-US" b="1" dirty="0" smtClean="0"/>
              <a:t> </a:t>
            </a:r>
            <a:r>
              <a:rPr lang="en-US" b="1" dirty="0" err="1" smtClean="0"/>
              <a:t>trgovinu</a:t>
            </a:r>
            <a:r>
              <a:rPr lang="en-US" dirty="0" smtClean="0"/>
              <a:t> </a:t>
            </a:r>
            <a:r>
              <a:rPr lang="en-US" dirty="0" err="1" smtClean="0"/>
              <a:t>robama</a:t>
            </a:r>
            <a:r>
              <a:rPr lang="en-US" dirty="0" smtClean="0"/>
              <a:t> i </a:t>
            </a:r>
            <a:r>
              <a:rPr lang="en-US" dirty="0" err="1" smtClean="0"/>
              <a:t>uslugama</a:t>
            </a:r>
            <a:r>
              <a:rPr lang="en-US" dirty="0" smtClean="0"/>
              <a:t>, </a:t>
            </a:r>
            <a:r>
              <a:rPr lang="en-US" b="1" dirty="0" err="1" smtClean="0"/>
              <a:t>međunarodne</a:t>
            </a:r>
            <a:r>
              <a:rPr lang="en-US" b="1" dirty="0" smtClean="0"/>
              <a:t> </a:t>
            </a:r>
            <a:r>
              <a:rPr lang="en-US" b="1" dirty="0" err="1" smtClean="0"/>
              <a:t>financije</a:t>
            </a:r>
            <a:r>
              <a:rPr lang="en-US" b="1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kretanje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), </a:t>
            </a:r>
            <a:r>
              <a:rPr lang="en-US" b="1" dirty="0" err="1" smtClean="0"/>
              <a:t>kretanje</a:t>
            </a:r>
            <a:r>
              <a:rPr lang="en-US" b="1" dirty="0" smtClean="0"/>
              <a:t> </a:t>
            </a:r>
            <a:r>
              <a:rPr lang="en-US" b="1" dirty="0" err="1" smtClean="0"/>
              <a:t>osoba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b="1" dirty="0" err="1" smtClean="0"/>
              <a:t>razmjenu</a:t>
            </a:r>
            <a:r>
              <a:rPr lang="en-US" b="1" dirty="0" smtClean="0"/>
              <a:t> </a:t>
            </a:r>
            <a:r>
              <a:rPr lang="en-US" b="1" dirty="0" err="1" smtClean="0"/>
              <a:t>informacija</a:t>
            </a:r>
            <a:endParaRPr lang="en-US" b="1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49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Međunarodna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trgovina</a:t>
            </a:r>
            <a:r>
              <a:rPr lang="en-US" sz="2800" b="1" dirty="0" smtClean="0"/>
              <a:t> – </a:t>
            </a:r>
            <a:r>
              <a:rPr lang="en-US" sz="2800" b="1" dirty="0" err="1" smtClean="0"/>
              <a:t>razmjena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roba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usluga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Omogućuje</a:t>
            </a:r>
            <a:r>
              <a:rPr lang="en-US" dirty="0" smtClean="0"/>
              <a:t> </a:t>
            </a:r>
            <a:r>
              <a:rPr lang="en-US" dirty="0" err="1" smtClean="0"/>
              <a:t>potrošačima</a:t>
            </a:r>
            <a:r>
              <a:rPr lang="en-US" dirty="0" smtClean="0"/>
              <a:t> </a:t>
            </a:r>
            <a:r>
              <a:rPr lang="en-US" dirty="0" err="1" smtClean="0"/>
              <a:t>izbor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domaćih</a:t>
            </a:r>
            <a:r>
              <a:rPr lang="en-US" dirty="0" smtClean="0"/>
              <a:t> i </a:t>
            </a:r>
            <a:r>
              <a:rPr lang="en-US" dirty="0" err="1" smtClean="0"/>
              <a:t>inozemnih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endParaRPr lang="en-US" dirty="0" smtClean="0"/>
          </a:p>
          <a:p>
            <a:r>
              <a:rPr lang="en-US" b="1" dirty="0" err="1" smtClean="0"/>
              <a:t>Uvoz</a:t>
            </a:r>
            <a:r>
              <a:rPr lang="en-US" dirty="0" smtClean="0"/>
              <a:t> – dobra </a:t>
            </a:r>
            <a:r>
              <a:rPr lang="en-US" dirty="0" err="1" smtClean="0"/>
              <a:t>proizvedena</a:t>
            </a:r>
            <a:r>
              <a:rPr lang="en-US" dirty="0" smtClean="0"/>
              <a:t> u </a:t>
            </a:r>
            <a:r>
              <a:rPr lang="en-US" dirty="0" err="1" smtClean="0"/>
              <a:t>inozemstvu</a:t>
            </a:r>
            <a:r>
              <a:rPr lang="en-US" dirty="0" smtClean="0"/>
              <a:t> </a:t>
            </a:r>
            <a:r>
              <a:rPr lang="en-US" dirty="0" err="1" smtClean="0"/>
              <a:t>namijenjena</a:t>
            </a:r>
            <a:r>
              <a:rPr lang="en-US" dirty="0" smtClean="0"/>
              <a:t> </a:t>
            </a:r>
            <a:r>
              <a:rPr lang="en-US" dirty="0" err="1" smtClean="0"/>
              <a:t>prodaji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domaćem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endParaRPr lang="en-US" dirty="0" smtClean="0"/>
          </a:p>
          <a:p>
            <a:r>
              <a:rPr lang="en-US" b="1" dirty="0" err="1" smtClean="0"/>
              <a:t>Izvoz</a:t>
            </a:r>
            <a:r>
              <a:rPr lang="en-US" dirty="0" smtClean="0"/>
              <a:t> – </a:t>
            </a:r>
            <a:r>
              <a:rPr lang="en-US" dirty="0" err="1" smtClean="0"/>
              <a:t>domaća</a:t>
            </a:r>
            <a:r>
              <a:rPr lang="en-US" dirty="0" smtClean="0"/>
              <a:t> </a:t>
            </a:r>
            <a:r>
              <a:rPr lang="en-US" dirty="0" err="1" smtClean="0"/>
              <a:t>proizvedena</a:t>
            </a:r>
            <a:r>
              <a:rPr lang="en-US" dirty="0" smtClean="0"/>
              <a:t> dobra </a:t>
            </a:r>
            <a:r>
              <a:rPr lang="en-US" dirty="0" err="1" smtClean="0"/>
              <a:t>koja</a:t>
            </a:r>
            <a:r>
              <a:rPr lang="en-US" dirty="0" smtClean="0"/>
              <a:t> se </a:t>
            </a:r>
            <a:r>
              <a:rPr lang="en-US" dirty="0" err="1" smtClean="0"/>
              <a:t>prodaju</a:t>
            </a:r>
            <a:r>
              <a:rPr lang="en-US" dirty="0" smtClean="0"/>
              <a:t> u </a:t>
            </a:r>
            <a:r>
              <a:rPr lang="en-US" dirty="0" err="1" smtClean="0"/>
              <a:t>inozemstvu</a:t>
            </a:r>
            <a:endParaRPr lang="en-US" dirty="0" smtClean="0"/>
          </a:p>
          <a:p>
            <a:r>
              <a:rPr lang="en-US" u="sng" dirty="0" err="1" smtClean="0"/>
              <a:t>Neto</a:t>
            </a:r>
            <a:r>
              <a:rPr lang="en-US" u="sng" dirty="0" smtClean="0"/>
              <a:t> </a:t>
            </a:r>
            <a:r>
              <a:rPr lang="en-US" u="sng" dirty="0" err="1" smtClean="0"/>
              <a:t>izvoz</a:t>
            </a:r>
            <a:r>
              <a:rPr lang="en-US" u="sng" dirty="0" smtClean="0"/>
              <a:t> = </a:t>
            </a:r>
            <a:r>
              <a:rPr lang="en-US" u="sng" dirty="0" err="1" smtClean="0"/>
              <a:t>izvoz</a:t>
            </a:r>
            <a:r>
              <a:rPr lang="en-US" u="sng" dirty="0" smtClean="0"/>
              <a:t> – </a:t>
            </a:r>
            <a:r>
              <a:rPr lang="en-US" u="sng" dirty="0" err="1" smtClean="0"/>
              <a:t>uvoz</a:t>
            </a:r>
            <a:r>
              <a:rPr lang="en-US" u="sng" dirty="0" smtClean="0"/>
              <a:t> (NX = E – U)</a:t>
            </a:r>
          </a:p>
          <a:p>
            <a:r>
              <a:rPr lang="en-US" dirty="0" smtClean="0"/>
              <a:t>NX &gt; 0 = </a:t>
            </a:r>
            <a:r>
              <a:rPr lang="en-US" dirty="0" err="1" smtClean="0"/>
              <a:t>neto</a:t>
            </a:r>
            <a:r>
              <a:rPr lang="en-US" dirty="0" smtClean="0"/>
              <a:t> </a:t>
            </a:r>
            <a:r>
              <a:rPr lang="en-US" dirty="0" err="1" smtClean="0"/>
              <a:t>izvoznik</a:t>
            </a:r>
            <a:r>
              <a:rPr lang="en-US" dirty="0"/>
              <a:t>;</a:t>
            </a:r>
            <a:r>
              <a:rPr lang="en-US" dirty="0" smtClean="0"/>
              <a:t> </a:t>
            </a:r>
            <a:r>
              <a:rPr lang="en-US" dirty="0" err="1" smtClean="0"/>
              <a:t>suficit</a:t>
            </a:r>
            <a:r>
              <a:rPr lang="en-US" dirty="0" smtClean="0"/>
              <a:t> u </a:t>
            </a:r>
            <a:r>
              <a:rPr lang="en-US" dirty="0" err="1" smtClean="0"/>
              <a:t>razmjeni</a:t>
            </a:r>
            <a:r>
              <a:rPr lang="en-US" dirty="0" smtClean="0"/>
              <a:t> </a:t>
            </a:r>
            <a:r>
              <a:rPr lang="en-US" dirty="0" err="1" smtClean="0"/>
              <a:t>dobara</a:t>
            </a:r>
            <a:endParaRPr lang="en-US" dirty="0" smtClean="0"/>
          </a:p>
          <a:p>
            <a:r>
              <a:rPr lang="en-US" dirty="0"/>
              <a:t>NX </a:t>
            </a:r>
            <a:r>
              <a:rPr lang="en-US" dirty="0" smtClean="0"/>
              <a:t>&lt; </a:t>
            </a:r>
            <a:r>
              <a:rPr lang="en-US" dirty="0"/>
              <a:t>0 = </a:t>
            </a:r>
            <a:r>
              <a:rPr lang="en-US" dirty="0" err="1"/>
              <a:t>neto</a:t>
            </a:r>
            <a:r>
              <a:rPr lang="en-US" dirty="0"/>
              <a:t> </a:t>
            </a:r>
            <a:r>
              <a:rPr lang="en-US" dirty="0" err="1" smtClean="0"/>
              <a:t>uvoznik</a:t>
            </a:r>
            <a:r>
              <a:rPr lang="en-US" dirty="0" smtClean="0"/>
              <a:t>; deficit u </a:t>
            </a:r>
            <a:r>
              <a:rPr lang="en-US" dirty="0" err="1"/>
              <a:t>razmjeni</a:t>
            </a:r>
            <a:r>
              <a:rPr lang="en-US" dirty="0"/>
              <a:t> </a:t>
            </a:r>
            <a:r>
              <a:rPr lang="en-US" dirty="0" err="1" smtClean="0"/>
              <a:t>dobara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5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Faktori</a:t>
            </a:r>
            <a:r>
              <a:rPr lang="en-US" b="1" dirty="0" smtClean="0"/>
              <a:t> </a:t>
            </a:r>
            <a:r>
              <a:rPr lang="en-US" b="1" dirty="0" err="1" smtClean="0"/>
              <a:t>koji</a:t>
            </a:r>
            <a:r>
              <a:rPr lang="en-US" b="1" dirty="0" smtClean="0"/>
              <a:t> </a:t>
            </a:r>
            <a:r>
              <a:rPr lang="en-US" b="1" dirty="0" err="1" smtClean="0"/>
              <a:t>utječu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obujam</a:t>
            </a:r>
            <a:r>
              <a:rPr lang="en-US" b="1" dirty="0" smtClean="0"/>
              <a:t> </a:t>
            </a:r>
            <a:r>
              <a:rPr lang="en-US" b="1" dirty="0" err="1" smtClean="0"/>
              <a:t>izvoza</a:t>
            </a:r>
            <a:r>
              <a:rPr lang="en-US" b="1" dirty="0" smtClean="0"/>
              <a:t> i </a:t>
            </a:r>
            <a:r>
              <a:rPr lang="en-US" b="1" dirty="0" err="1" smtClean="0"/>
              <a:t>uvoza</a:t>
            </a:r>
            <a:r>
              <a:rPr lang="en-US" b="1" dirty="0" smtClean="0"/>
              <a:t>:</a:t>
            </a:r>
          </a:p>
          <a:p>
            <a:pPr lvl="1"/>
            <a:r>
              <a:rPr lang="en-US" dirty="0" err="1" smtClean="0"/>
              <a:t>Razlike</a:t>
            </a:r>
            <a:r>
              <a:rPr lang="en-US" dirty="0" smtClean="0"/>
              <a:t> u </a:t>
            </a:r>
            <a:r>
              <a:rPr lang="en-US" dirty="0" err="1" smtClean="0"/>
              <a:t>ukusima</a:t>
            </a:r>
            <a:r>
              <a:rPr lang="en-US" dirty="0" smtClean="0"/>
              <a:t> </a:t>
            </a:r>
            <a:r>
              <a:rPr lang="en-US" dirty="0" err="1" smtClean="0"/>
              <a:t>domaćih</a:t>
            </a:r>
            <a:r>
              <a:rPr lang="en-US" dirty="0" smtClean="0"/>
              <a:t> i </a:t>
            </a:r>
            <a:r>
              <a:rPr lang="en-US" dirty="0" err="1" smtClean="0"/>
              <a:t>stranih</a:t>
            </a:r>
            <a:r>
              <a:rPr lang="en-US" dirty="0" smtClean="0"/>
              <a:t> </a:t>
            </a:r>
            <a:r>
              <a:rPr lang="en-US" dirty="0" err="1" smtClean="0"/>
              <a:t>potrošača</a:t>
            </a:r>
            <a:endParaRPr lang="en-US" dirty="0" smtClean="0"/>
          </a:p>
          <a:p>
            <a:pPr lvl="1"/>
            <a:r>
              <a:rPr lang="en-US" dirty="0" err="1" smtClean="0"/>
              <a:t>Razlike</a:t>
            </a:r>
            <a:r>
              <a:rPr lang="en-US" dirty="0" smtClean="0"/>
              <a:t> u </a:t>
            </a:r>
            <a:r>
              <a:rPr lang="en-US" dirty="0" err="1" smtClean="0"/>
              <a:t>domaćim</a:t>
            </a:r>
            <a:r>
              <a:rPr lang="en-US" dirty="0" smtClean="0"/>
              <a:t> i </a:t>
            </a:r>
            <a:r>
              <a:rPr lang="en-US" dirty="0" err="1" smtClean="0"/>
              <a:t>stranim</a:t>
            </a:r>
            <a:r>
              <a:rPr lang="en-US" dirty="0" smtClean="0"/>
              <a:t> </a:t>
            </a:r>
            <a:r>
              <a:rPr lang="en-US" dirty="0" err="1" smtClean="0"/>
              <a:t>cijenama</a:t>
            </a:r>
            <a:endParaRPr lang="en-US" dirty="0" smtClean="0"/>
          </a:p>
          <a:p>
            <a:pPr lvl="1"/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deviznog</a:t>
            </a:r>
            <a:r>
              <a:rPr lang="en-US" dirty="0" smtClean="0"/>
              <a:t> </a:t>
            </a:r>
            <a:r>
              <a:rPr lang="en-US" dirty="0" err="1" smtClean="0"/>
              <a:t>tečaja</a:t>
            </a:r>
            <a:endParaRPr lang="en-US" dirty="0" smtClean="0"/>
          </a:p>
          <a:p>
            <a:pPr lvl="1"/>
            <a:r>
              <a:rPr lang="en-US" dirty="0" err="1" smtClean="0"/>
              <a:t>Razlike</a:t>
            </a:r>
            <a:r>
              <a:rPr lang="en-US" dirty="0" smtClean="0"/>
              <a:t> u </a:t>
            </a:r>
            <a:r>
              <a:rPr lang="en-US" dirty="0" err="1" smtClean="0"/>
              <a:t>domaćim</a:t>
            </a:r>
            <a:r>
              <a:rPr lang="en-US" dirty="0" smtClean="0"/>
              <a:t> i </a:t>
            </a:r>
            <a:r>
              <a:rPr lang="en-US" dirty="0" err="1" smtClean="0"/>
              <a:t>stranim</a:t>
            </a:r>
            <a:r>
              <a:rPr lang="en-US" dirty="0" smtClean="0"/>
              <a:t> </a:t>
            </a:r>
            <a:r>
              <a:rPr lang="en-US" dirty="0" err="1" smtClean="0"/>
              <a:t>dohocima</a:t>
            </a:r>
            <a:endParaRPr lang="en-US" dirty="0" smtClean="0"/>
          </a:p>
          <a:p>
            <a:pPr lvl="1"/>
            <a:r>
              <a:rPr lang="en-US" dirty="0" err="1" smtClean="0"/>
              <a:t>Troškovi</a:t>
            </a:r>
            <a:r>
              <a:rPr lang="en-US" dirty="0" smtClean="0"/>
              <a:t> </a:t>
            </a:r>
            <a:r>
              <a:rPr lang="en-US" dirty="0" err="1" smtClean="0"/>
              <a:t>transporta</a:t>
            </a:r>
            <a:endParaRPr lang="en-US" dirty="0"/>
          </a:p>
          <a:p>
            <a:pPr lvl="1"/>
            <a:r>
              <a:rPr lang="en-US" dirty="0" err="1" smtClean="0"/>
              <a:t>Vanjskotrgovinska</a:t>
            </a:r>
            <a:r>
              <a:rPr lang="en-US" dirty="0" smtClean="0"/>
              <a:t> </a:t>
            </a:r>
            <a:r>
              <a:rPr lang="en-US" dirty="0" err="1" smtClean="0"/>
              <a:t>politika</a:t>
            </a:r>
            <a:r>
              <a:rPr lang="en-US" dirty="0" smtClean="0"/>
              <a:t> </a:t>
            </a:r>
            <a:r>
              <a:rPr lang="en-US" dirty="0" err="1" smtClean="0"/>
              <a:t>uključenih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endParaRPr lang="en-US" dirty="0" smtClean="0"/>
          </a:p>
          <a:p>
            <a:r>
              <a:rPr lang="en-US" dirty="0" err="1" smtClean="0"/>
              <a:t>Osim</a:t>
            </a:r>
            <a:r>
              <a:rPr lang="en-US" dirty="0" smtClean="0"/>
              <a:t> </a:t>
            </a:r>
            <a:r>
              <a:rPr lang="en-US" u="sng" dirty="0" err="1" smtClean="0"/>
              <a:t>uvoza</a:t>
            </a:r>
            <a:r>
              <a:rPr lang="en-US" u="sng" dirty="0" smtClean="0"/>
              <a:t> i </a:t>
            </a:r>
            <a:r>
              <a:rPr lang="en-US" u="sng" dirty="0" err="1" smtClean="0"/>
              <a:t>izvoza</a:t>
            </a:r>
            <a:r>
              <a:rPr lang="en-US" dirty="0"/>
              <a:t> </a:t>
            </a:r>
            <a:r>
              <a:rPr lang="en-US" dirty="0" err="1" smtClean="0"/>
              <a:t>predmet</a:t>
            </a:r>
            <a:r>
              <a:rPr lang="en-US" dirty="0" smtClean="0"/>
              <a:t> </a:t>
            </a:r>
            <a:r>
              <a:rPr lang="en-US" dirty="0" err="1" smtClean="0"/>
              <a:t>trgovine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:</a:t>
            </a:r>
          </a:p>
          <a:p>
            <a:pPr lvl="1"/>
            <a:r>
              <a:rPr lang="en-US" b="1" dirty="0" smtClean="0"/>
              <a:t>Transport </a:t>
            </a:r>
            <a:r>
              <a:rPr lang="en-US" b="1" dirty="0" err="1" smtClean="0"/>
              <a:t>roba</a:t>
            </a:r>
            <a:r>
              <a:rPr lang="en-US" dirty="0" smtClean="0"/>
              <a:t> – </a:t>
            </a:r>
            <a:r>
              <a:rPr lang="en-US" dirty="0" err="1" smtClean="0"/>
              <a:t>zemlja</a:t>
            </a:r>
            <a:r>
              <a:rPr lang="en-US" dirty="0" smtClean="0"/>
              <a:t> je </a:t>
            </a:r>
            <a:r>
              <a:rPr lang="en-US" dirty="0" err="1" smtClean="0"/>
              <a:t>posrednik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kupca</a:t>
            </a:r>
            <a:r>
              <a:rPr lang="en-US" dirty="0" smtClean="0"/>
              <a:t> i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prodavatelja</a:t>
            </a:r>
            <a:endParaRPr lang="en-US" dirty="0"/>
          </a:p>
          <a:p>
            <a:pPr lvl="1"/>
            <a:r>
              <a:rPr lang="en-US" b="1" dirty="0" err="1" smtClean="0"/>
              <a:t>Ponovni</a:t>
            </a:r>
            <a:r>
              <a:rPr lang="en-US" b="1" dirty="0" smtClean="0"/>
              <a:t> </a:t>
            </a:r>
            <a:r>
              <a:rPr lang="en-US" b="1" dirty="0" err="1" smtClean="0"/>
              <a:t>izvoz</a:t>
            </a:r>
            <a:r>
              <a:rPr lang="en-US" b="1" dirty="0" smtClean="0"/>
              <a:t> </a:t>
            </a:r>
            <a:r>
              <a:rPr lang="en-US" b="1" dirty="0" err="1" smtClean="0"/>
              <a:t>roba</a:t>
            </a:r>
            <a:r>
              <a:rPr lang="en-US" dirty="0" smtClean="0"/>
              <a:t> – </a:t>
            </a:r>
            <a:r>
              <a:rPr lang="en-US" dirty="0" err="1" smtClean="0"/>
              <a:t>uvezeni</a:t>
            </a:r>
            <a:r>
              <a:rPr lang="en-US" dirty="0" smtClean="0"/>
              <a:t> </a:t>
            </a:r>
            <a:r>
              <a:rPr lang="en-US" dirty="0" err="1" smtClean="0"/>
              <a:t>proizvod</a:t>
            </a:r>
            <a:r>
              <a:rPr lang="en-US" dirty="0" smtClean="0"/>
              <a:t> se </a:t>
            </a:r>
            <a:r>
              <a:rPr lang="en-US" dirty="0" err="1" smtClean="0"/>
              <a:t>prerađen</a:t>
            </a:r>
            <a:r>
              <a:rPr lang="en-US" dirty="0" smtClean="0"/>
              <a:t> </a:t>
            </a:r>
            <a:r>
              <a:rPr lang="en-US" dirty="0" err="1" smtClean="0"/>
              <a:t>izvozi</a:t>
            </a:r>
            <a:endParaRPr lang="en-US" dirty="0" smtClean="0"/>
          </a:p>
          <a:p>
            <a:pPr lvl="1"/>
            <a:r>
              <a:rPr lang="en-US" b="1" dirty="0" err="1" smtClean="0"/>
              <a:t>Ponovni</a:t>
            </a:r>
            <a:r>
              <a:rPr lang="en-US" b="1" dirty="0" smtClean="0"/>
              <a:t> </a:t>
            </a:r>
            <a:r>
              <a:rPr lang="en-US" b="1" dirty="0" err="1" smtClean="0"/>
              <a:t>uvoz</a:t>
            </a:r>
            <a:r>
              <a:rPr lang="en-US" b="1" dirty="0" smtClean="0"/>
              <a:t> </a:t>
            </a:r>
            <a:r>
              <a:rPr lang="en-US" b="1" dirty="0" err="1" smtClean="0"/>
              <a:t>roba</a:t>
            </a:r>
            <a:r>
              <a:rPr lang="en-US" dirty="0" smtClean="0"/>
              <a:t> – </a:t>
            </a:r>
            <a:r>
              <a:rPr lang="en-US" dirty="0" err="1" smtClean="0"/>
              <a:t>izvezeni</a:t>
            </a:r>
            <a:r>
              <a:rPr lang="en-US" dirty="0" smtClean="0"/>
              <a:t> </a:t>
            </a:r>
            <a:r>
              <a:rPr lang="en-US" dirty="0" err="1" smtClean="0"/>
              <a:t>proizvod</a:t>
            </a:r>
            <a:r>
              <a:rPr lang="en-US" dirty="0" smtClean="0"/>
              <a:t> se </a:t>
            </a:r>
            <a:r>
              <a:rPr lang="en-US" dirty="0" err="1" smtClean="0"/>
              <a:t>prerađen</a:t>
            </a:r>
            <a:r>
              <a:rPr lang="en-US" dirty="0" smtClean="0"/>
              <a:t> </a:t>
            </a:r>
            <a:r>
              <a:rPr lang="en-US" dirty="0" err="1" smtClean="0"/>
              <a:t>uvozi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9248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Međunarodne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financije</a:t>
            </a:r>
            <a:r>
              <a:rPr lang="en-US" sz="2800" b="1" dirty="0" smtClean="0"/>
              <a:t> – </a:t>
            </a:r>
            <a:r>
              <a:rPr lang="en-US" sz="2800" b="1" dirty="0" err="1" smtClean="0"/>
              <a:t>kretanje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kapitala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/>
              <a:t>Međunarodne</a:t>
            </a:r>
            <a:r>
              <a:rPr lang="en-US" b="1" dirty="0"/>
              <a:t> </a:t>
            </a:r>
            <a:r>
              <a:rPr lang="en-US" b="1" dirty="0" err="1" smtClean="0"/>
              <a:t>financije</a:t>
            </a:r>
            <a:r>
              <a:rPr lang="en-US" dirty="0" smtClean="0"/>
              <a:t> – </a:t>
            </a:r>
            <a:r>
              <a:rPr lang="en-US" dirty="0" err="1" smtClean="0"/>
              <a:t>ulaganje</a:t>
            </a:r>
            <a:r>
              <a:rPr lang="en-US" dirty="0" smtClean="0"/>
              <a:t> </a:t>
            </a:r>
            <a:r>
              <a:rPr lang="en-US" dirty="0" err="1" smtClean="0"/>
              <a:t>sredstava</a:t>
            </a:r>
            <a:r>
              <a:rPr lang="en-US" dirty="0" smtClean="0"/>
              <a:t> </a:t>
            </a:r>
            <a:r>
              <a:rPr lang="en-US" dirty="0" err="1" smtClean="0"/>
              <a:t>rezidenata</a:t>
            </a:r>
            <a:r>
              <a:rPr lang="en-US" dirty="0" smtClean="0"/>
              <a:t> 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u </a:t>
            </a:r>
            <a:r>
              <a:rPr lang="en-US" dirty="0" err="1" smtClean="0"/>
              <a:t>drugu</a:t>
            </a:r>
            <a:r>
              <a:rPr lang="en-US" dirty="0" smtClean="0"/>
              <a:t> </a:t>
            </a:r>
            <a:r>
              <a:rPr lang="en-US" dirty="0" err="1" smtClean="0"/>
              <a:t>zemlju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odobravanje</a:t>
            </a:r>
            <a:r>
              <a:rPr lang="en-US" dirty="0" smtClean="0"/>
              <a:t> </a:t>
            </a:r>
            <a:r>
              <a:rPr lang="en-US" dirty="0" err="1" smtClean="0"/>
              <a:t>kredita</a:t>
            </a:r>
            <a:r>
              <a:rPr lang="en-US" dirty="0" smtClean="0"/>
              <a:t>, </a:t>
            </a:r>
            <a:r>
              <a:rPr lang="en-US" dirty="0" err="1" smtClean="0"/>
              <a:t>prodaja</a:t>
            </a:r>
            <a:r>
              <a:rPr lang="en-US" dirty="0" smtClean="0"/>
              <a:t> i </a:t>
            </a:r>
            <a:r>
              <a:rPr lang="en-US" dirty="0" err="1" smtClean="0"/>
              <a:t>kupnja</a:t>
            </a:r>
            <a:r>
              <a:rPr lang="en-US" dirty="0" smtClean="0"/>
              <a:t> </a:t>
            </a:r>
            <a:r>
              <a:rPr lang="en-US" dirty="0" err="1" smtClean="0"/>
              <a:t>vrijednosnih</a:t>
            </a:r>
            <a:r>
              <a:rPr lang="en-US" dirty="0" smtClean="0"/>
              <a:t> </a:t>
            </a:r>
            <a:r>
              <a:rPr lang="en-US" dirty="0" err="1" smtClean="0"/>
              <a:t>papira</a:t>
            </a:r>
            <a:r>
              <a:rPr lang="en-US" dirty="0" smtClean="0"/>
              <a:t>, </a:t>
            </a:r>
            <a:r>
              <a:rPr lang="en-US" dirty="0" err="1" smtClean="0"/>
              <a:t>izravna</a:t>
            </a:r>
            <a:r>
              <a:rPr lang="en-US" dirty="0" smtClean="0"/>
              <a:t> </a:t>
            </a:r>
            <a:r>
              <a:rPr lang="en-US" dirty="0" err="1" smtClean="0"/>
              <a:t>ulaganja</a:t>
            </a:r>
            <a:r>
              <a:rPr lang="en-US" dirty="0" smtClean="0"/>
              <a:t> u </a:t>
            </a:r>
            <a:r>
              <a:rPr lang="en-US" dirty="0" err="1" smtClean="0"/>
              <a:t>poduzeća</a:t>
            </a:r>
            <a:r>
              <a:rPr lang="en-US" dirty="0" smtClean="0"/>
              <a:t>, </a:t>
            </a:r>
            <a:r>
              <a:rPr lang="en-US" dirty="0" err="1" smtClean="0"/>
              <a:t>ulaganja</a:t>
            </a:r>
            <a:r>
              <a:rPr lang="en-US" dirty="0" smtClean="0"/>
              <a:t> u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oblike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Prema</a:t>
            </a:r>
            <a:r>
              <a:rPr lang="en-US" dirty="0" smtClean="0"/>
              <a:t> MMF-u, </a:t>
            </a:r>
            <a:r>
              <a:rPr lang="en-US" dirty="0" err="1" smtClean="0"/>
              <a:t>kretanje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</a:t>
            </a:r>
            <a:r>
              <a:rPr lang="en-US" dirty="0" err="1" smtClean="0"/>
              <a:t>dijelimo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sljedeće</a:t>
            </a:r>
            <a:r>
              <a:rPr lang="en-US" dirty="0" smtClean="0"/>
              <a:t> </a:t>
            </a:r>
            <a:r>
              <a:rPr lang="en-US" dirty="0" err="1" smtClean="0"/>
              <a:t>vrste</a:t>
            </a:r>
            <a:r>
              <a:rPr lang="en-US" dirty="0" smtClean="0"/>
              <a:t> </a:t>
            </a:r>
            <a:r>
              <a:rPr lang="en-US" dirty="0" err="1" smtClean="0"/>
              <a:t>ulaganja</a:t>
            </a:r>
            <a:r>
              <a:rPr lang="en-US" dirty="0" smtClean="0"/>
              <a:t>:</a:t>
            </a:r>
          </a:p>
          <a:p>
            <a:r>
              <a:rPr lang="en-US" b="1" dirty="0" err="1" smtClean="0"/>
              <a:t>Izravna</a:t>
            </a:r>
            <a:r>
              <a:rPr lang="en-US" b="1" dirty="0" smtClean="0"/>
              <a:t> </a:t>
            </a:r>
            <a:r>
              <a:rPr lang="en-US" b="1" dirty="0" err="1" smtClean="0"/>
              <a:t>strana</a:t>
            </a:r>
            <a:r>
              <a:rPr lang="en-US" b="1" dirty="0" smtClean="0"/>
              <a:t> </a:t>
            </a:r>
            <a:r>
              <a:rPr lang="en-US" b="1" dirty="0" err="1" smtClean="0"/>
              <a:t>ulaganja</a:t>
            </a:r>
            <a:r>
              <a:rPr lang="en-US" b="1" dirty="0" smtClean="0"/>
              <a:t> FDI</a:t>
            </a:r>
            <a:r>
              <a:rPr lang="en-US" dirty="0" smtClean="0"/>
              <a:t> (</a:t>
            </a:r>
            <a:r>
              <a:rPr lang="en-US" i="1" dirty="0" err="1" smtClean="0"/>
              <a:t>engl.</a:t>
            </a:r>
            <a:r>
              <a:rPr lang="en-US" i="1" dirty="0" smtClean="0"/>
              <a:t> Foreign Direct Investment</a:t>
            </a:r>
            <a:r>
              <a:rPr lang="en-US" dirty="0" smtClean="0"/>
              <a:t>) – </a:t>
            </a:r>
            <a:r>
              <a:rPr lang="en-US" dirty="0" err="1" smtClean="0"/>
              <a:t>ulaganja</a:t>
            </a:r>
            <a:r>
              <a:rPr lang="en-US" dirty="0" smtClean="0"/>
              <a:t> </a:t>
            </a:r>
            <a:r>
              <a:rPr lang="en-US" dirty="0" err="1" smtClean="0"/>
              <a:t>rezidenta</a:t>
            </a:r>
            <a:r>
              <a:rPr lang="en-US" dirty="0" smtClean="0"/>
              <a:t>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u </a:t>
            </a:r>
            <a:r>
              <a:rPr lang="en-US" dirty="0" err="1" smtClean="0"/>
              <a:t>poduzeće</a:t>
            </a:r>
            <a:r>
              <a:rPr lang="en-US" dirty="0" smtClean="0"/>
              <a:t>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i </a:t>
            </a:r>
            <a:r>
              <a:rPr lang="en-US" dirty="0" err="1" smtClean="0"/>
              <a:t>pritom</a:t>
            </a:r>
            <a:r>
              <a:rPr lang="en-US" dirty="0" smtClean="0"/>
              <a:t> </a:t>
            </a:r>
            <a:r>
              <a:rPr lang="en-US" dirty="0" err="1" smtClean="0"/>
              <a:t>stječe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od 10% </a:t>
            </a:r>
            <a:r>
              <a:rPr lang="en-US" dirty="0" err="1" smtClean="0"/>
              <a:t>vlasničkog</a:t>
            </a:r>
            <a:r>
              <a:rPr lang="en-US" dirty="0" smtClean="0"/>
              <a:t> </a:t>
            </a:r>
            <a:r>
              <a:rPr lang="en-US" dirty="0" err="1" smtClean="0"/>
              <a:t>udjela</a:t>
            </a:r>
            <a:r>
              <a:rPr lang="en-US" dirty="0" smtClean="0"/>
              <a:t> u tom </a:t>
            </a:r>
            <a:r>
              <a:rPr lang="en-US" dirty="0" err="1" smtClean="0"/>
              <a:t>poduzeću</a:t>
            </a:r>
            <a:r>
              <a:rPr lang="en-US" dirty="0" smtClean="0"/>
              <a:t> (</a:t>
            </a:r>
            <a:r>
              <a:rPr lang="en-US" dirty="0" err="1" smtClean="0"/>
              <a:t>preuzimanja</a:t>
            </a:r>
            <a:r>
              <a:rPr lang="en-US" dirty="0" smtClean="0"/>
              <a:t>, </a:t>
            </a:r>
            <a:r>
              <a:rPr lang="en-US" dirty="0" err="1" smtClean="0"/>
              <a:t>spajanja</a:t>
            </a:r>
            <a:r>
              <a:rPr lang="en-US" dirty="0" smtClean="0"/>
              <a:t>, </a:t>
            </a:r>
            <a:r>
              <a:rPr lang="en-US" i="1" dirty="0" smtClean="0"/>
              <a:t>greenfield investment</a:t>
            </a:r>
            <a:r>
              <a:rPr lang="en-US" dirty="0" smtClean="0"/>
              <a:t>) – </a:t>
            </a:r>
            <a:r>
              <a:rPr lang="en-US" dirty="0" err="1" smtClean="0"/>
              <a:t>npr</a:t>
            </a:r>
            <a:r>
              <a:rPr lang="en-US" dirty="0" smtClean="0"/>
              <a:t>. MOL-ova </a:t>
            </a:r>
            <a:r>
              <a:rPr lang="en-US" dirty="0" err="1" smtClean="0"/>
              <a:t>kupnja</a:t>
            </a:r>
            <a:r>
              <a:rPr lang="en-US" dirty="0" smtClean="0"/>
              <a:t> </a:t>
            </a:r>
            <a:r>
              <a:rPr lang="en-US" dirty="0" err="1" smtClean="0"/>
              <a:t>dionica</a:t>
            </a:r>
            <a:r>
              <a:rPr lang="en-US" dirty="0" smtClean="0"/>
              <a:t> INA-e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0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Portfolio </a:t>
            </a:r>
            <a:r>
              <a:rPr lang="en-US" b="1" dirty="0" err="1" smtClean="0"/>
              <a:t>ulaganja</a:t>
            </a:r>
            <a:r>
              <a:rPr lang="en-US" dirty="0" smtClean="0"/>
              <a:t> – </a:t>
            </a:r>
            <a:r>
              <a:rPr lang="en-US" dirty="0" err="1" smtClean="0"/>
              <a:t>ulaganja</a:t>
            </a:r>
            <a:r>
              <a:rPr lang="en-US" dirty="0" smtClean="0"/>
              <a:t> u </a:t>
            </a:r>
            <a:r>
              <a:rPr lang="en-US" dirty="0" err="1" smtClean="0"/>
              <a:t>inozemne</a:t>
            </a:r>
            <a:r>
              <a:rPr lang="en-US" dirty="0" smtClean="0"/>
              <a:t> </a:t>
            </a:r>
            <a:r>
              <a:rPr lang="en-US" dirty="0" err="1" smtClean="0"/>
              <a:t>vrijednosne</a:t>
            </a:r>
            <a:r>
              <a:rPr lang="en-US" dirty="0" smtClean="0"/>
              <a:t> </a:t>
            </a:r>
            <a:r>
              <a:rPr lang="en-US" dirty="0" err="1" smtClean="0"/>
              <a:t>papire</a:t>
            </a:r>
            <a:r>
              <a:rPr lang="en-US" dirty="0" smtClean="0"/>
              <a:t> </a:t>
            </a:r>
            <a:r>
              <a:rPr lang="en-US" dirty="0" err="1" smtClean="0"/>
              <a:t>tako</a:t>
            </a:r>
            <a:r>
              <a:rPr lang="en-US" dirty="0" smtClean="0"/>
              <a:t> da </a:t>
            </a:r>
            <a:r>
              <a:rPr lang="en-US" dirty="0" err="1" smtClean="0"/>
              <a:t>im</a:t>
            </a:r>
            <a:r>
              <a:rPr lang="en-US" dirty="0" smtClean="0"/>
              <a:t> je </a:t>
            </a:r>
            <a:r>
              <a:rPr lang="en-US" dirty="0" err="1" smtClean="0"/>
              <a:t>udio</a:t>
            </a:r>
            <a:r>
              <a:rPr lang="en-US" dirty="0" smtClean="0"/>
              <a:t> </a:t>
            </a:r>
            <a:r>
              <a:rPr lang="en-US" dirty="0" err="1" smtClean="0"/>
              <a:t>manji</a:t>
            </a:r>
            <a:r>
              <a:rPr lang="en-US" dirty="0" smtClean="0"/>
              <a:t> od 10% </a:t>
            </a:r>
            <a:r>
              <a:rPr lang="en-US" dirty="0" err="1" smtClean="0"/>
              <a:t>ukupne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</a:t>
            </a:r>
            <a:r>
              <a:rPr lang="en-US" dirty="0" err="1" smtClean="0"/>
              <a:t>poduzeća</a:t>
            </a:r>
            <a:r>
              <a:rPr lang="en-US" dirty="0" smtClean="0"/>
              <a:t> u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ulažu</a:t>
            </a:r>
            <a:endParaRPr lang="en-US" dirty="0" smtClean="0"/>
          </a:p>
          <a:p>
            <a:r>
              <a:rPr lang="en-US" b="1" dirty="0" err="1" smtClean="0"/>
              <a:t>Ostala</a:t>
            </a:r>
            <a:r>
              <a:rPr lang="en-US" b="1" dirty="0" smtClean="0"/>
              <a:t> </a:t>
            </a:r>
            <a:r>
              <a:rPr lang="en-US" b="1" dirty="0" err="1" smtClean="0"/>
              <a:t>inozemna</a:t>
            </a:r>
            <a:r>
              <a:rPr lang="en-US" b="1" dirty="0" smtClean="0"/>
              <a:t> </a:t>
            </a:r>
            <a:r>
              <a:rPr lang="en-US" b="1" dirty="0" err="1" smtClean="0"/>
              <a:t>ulaganja</a:t>
            </a:r>
            <a:r>
              <a:rPr lang="en-US" dirty="0" smtClean="0"/>
              <a:t> – </a:t>
            </a:r>
            <a:r>
              <a:rPr lang="en-US" dirty="0" err="1" smtClean="0"/>
              <a:t>kreditiranje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rezidenata</a:t>
            </a:r>
            <a:r>
              <a:rPr lang="en-US" dirty="0" smtClean="0"/>
              <a:t> </a:t>
            </a:r>
            <a:r>
              <a:rPr lang="en-US" dirty="0" err="1" smtClean="0"/>
              <a:t>dviju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Ove</a:t>
            </a:r>
            <a:r>
              <a:rPr lang="en-US" dirty="0" smtClean="0"/>
              <a:t> </a:t>
            </a:r>
            <a:r>
              <a:rPr lang="en-US" dirty="0" err="1" smtClean="0"/>
              <a:t>kategorije</a:t>
            </a:r>
            <a:r>
              <a:rPr lang="en-US" dirty="0" smtClean="0"/>
              <a:t> </a:t>
            </a:r>
            <a:r>
              <a:rPr lang="en-US" dirty="0" err="1" smtClean="0"/>
              <a:t>ulaganja</a:t>
            </a:r>
            <a:r>
              <a:rPr lang="en-US" dirty="0" smtClean="0"/>
              <a:t> </a:t>
            </a:r>
            <a:r>
              <a:rPr lang="en-US" dirty="0" err="1" smtClean="0"/>
              <a:t>dijelimo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i="1" dirty="0" err="1" smtClean="0"/>
              <a:t>kratkoročne</a:t>
            </a:r>
            <a:r>
              <a:rPr lang="en-US" dirty="0" smtClean="0"/>
              <a:t> (do </a:t>
            </a:r>
            <a:r>
              <a:rPr lang="en-US" dirty="0" err="1" smtClean="0"/>
              <a:t>godine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), </a:t>
            </a:r>
            <a:r>
              <a:rPr lang="en-US" i="1" dirty="0" err="1" smtClean="0"/>
              <a:t>srednjoročne</a:t>
            </a:r>
            <a:r>
              <a:rPr lang="en-US" dirty="0" smtClean="0"/>
              <a:t> (od </a:t>
            </a:r>
            <a:r>
              <a:rPr lang="en-US" dirty="0" err="1" smtClean="0"/>
              <a:t>jedne</a:t>
            </a:r>
            <a:r>
              <a:rPr lang="en-US" dirty="0" smtClean="0"/>
              <a:t> do pet </a:t>
            </a:r>
            <a:r>
              <a:rPr lang="en-US" dirty="0" err="1" smtClean="0"/>
              <a:t>godina</a:t>
            </a:r>
            <a:r>
              <a:rPr lang="en-US" dirty="0" smtClean="0"/>
              <a:t>) i </a:t>
            </a:r>
            <a:r>
              <a:rPr lang="en-US" i="1" dirty="0" err="1" smtClean="0"/>
              <a:t>dugoročne</a:t>
            </a:r>
            <a:r>
              <a:rPr lang="en-US" dirty="0" smtClean="0"/>
              <a:t> (</a:t>
            </a:r>
            <a:r>
              <a:rPr lang="en-US" dirty="0" err="1" smtClean="0"/>
              <a:t>više</a:t>
            </a:r>
            <a:r>
              <a:rPr lang="en-US" dirty="0" smtClean="0"/>
              <a:t> od pet </a:t>
            </a:r>
            <a:r>
              <a:rPr lang="en-US" dirty="0" err="1" smtClean="0"/>
              <a:t>godina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99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4608</TotalTime>
  <Words>2830</Words>
  <Application>Microsoft Macintosh PowerPoint</Application>
  <PresentationFormat>On-screen Show (4:3)</PresentationFormat>
  <Paragraphs>291</Paragraphs>
  <Slides>45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Newsprint</vt:lpstr>
      <vt:lpstr>Equation</vt:lpstr>
      <vt:lpstr>4. Međunarodna ekonomija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Zagrebacka Skola Ekonomije i Managementa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 Međunarodna ekonomija</dc:title>
  <dc:creator>Denis Sablic</dc:creator>
  <cp:lastModifiedBy>Denis Sablic</cp:lastModifiedBy>
  <cp:revision>367</cp:revision>
  <dcterms:created xsi:type="dcterms:W3CDTF">2014-07-13T22:51:05Z</dcterms:created>
  <dcterms:modified xsi:type="dcterms:W3CDTF">2014-07-24T19:47:56Z</dcterms:modified>
</cp:coreProperties>
</file>